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97" r:id="rId3"/>
    <p:sldId id="291" r:id="rId4"/>
    <p:sldId id="292" r:id="rId5"/>
    <p:sldId id="294" r:id="rId6"/>
    <p:sldId id="295" r:id="rId7"/>
    <p:sldId id="296" r:id="rId8"/>
    <p:sldId id="298" r:id="rId9"/>
    <p:sldId id="293" r:id="rId10"/>
    <p:sldId id="299" r:id="rId11"/>
    <p:sldId id="300" r:id="rId12"/>
    <p:sldId id="301" r:id="rId13"/>
    <p:sldId id="262" r:id="rId14"/>
    <p:sldId id="302" r:id="rId15"/>
    <p:sldId id="303" r:id="rId16"/>
    <p:sldId id="304" r:id="rId17"/>
    <p:sldId id="263" r:id="rId18"/>
    <p:sldId id="264" r:id="rId19"/>
    <p:sldId id="267" r:id="rId20"/>
    <p:sldId id="305" r:id="rId21"/>
    <p:sldId id="306" r:id="rId22"/>
    <p:sldId id="307" r:id="rId23"/>
    <p:sldId id="308" r:id="rId24"/>
    <p:sldId id="268" r:id="rId25"/>
    <p:sldId id="309" r:id="rId26"/>
    <p:sldId id="270" r:id="rId27"/>
    <p:sldId id="310" r:id="rId28"/>
    <p:sldId id="311" r:id="rId29"/>
    <p:sldId id="312" r:id="rId30"/>
    <p:sldId id="271" r:id="rId31"/>
    <p:sldId id="314" r:id="rId32"/>
    <p:sldId id="335" r:id="rId33"/>
    <p:sldId id="313" r:id="rId34"/>
    <p:sldId id="336" r:id="rId35"/>
    <p:sldId id="315" r:id="rId36"/>
    <p:sldId id="272" r:id="rId37"/>
    <p:sldId id="317" r:id="rId38"/>
    <p:sldId id="318" r:id="rId39"/>
    <p:sldId id="274" r:id="rId40"/>
    <p:sldId id="269" r:id="rId41"/>
    <p:sldId id="320" r:id="rId42"/>
    <p:sldId id="321" r:id="rId43"/>
    <p:sldId id="322" r:id="rId44"/>
    <p:sldId id="323" r:id="rId45"/>
    <p:sldId id="324" r:id="rId46"/>
    <p:sldId id="325" r:id="rId47"/>
    <p:sldId id="326" r:id="rId48"/>
    <p:sldId id="337" r:id="rId49"/>
    <p:sldId id="257" r:id="rId50"/>
    <p:sldId id="277" r:id="rId51"/>
    <p:sldId id="276" r:id="rId52"/>
    <p:sldId id="278" r:id="rId53"/>
    <p:sldId id="279" r:id="rId54"/>
    <p:sldId id="280" r:id="rId55"/>
    <p:sldId id="281" r:id="rId56"/>
    <p:sldId id="282" r:id="rId57"/>
    <p:sldId id="283" r:id="rId58"/>
    <p:sldId id="327" r:id="rId59"/>
    <p:sldId id="328" r:id="rId60"/>
    <p:sldId id="329" r:id="rId61"/>
    <p:sldId id="330" r:id="rId62"/>
    <p:sldId id="331" r:id="rId63"/>
    <p:sldId id="332" r:id="rId64"/>
    <p:sldId id="334" r:id="rId65"/>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86" autoAdjust="0"/>
    <p:restoredTop sz="96711" autoAdjust="0"/>
  </p:normalViewPr>
  <p:slideViewPr>
    <p:cSldViewPr snapToGrid="0">
      <p:cViewPr varScale="1">
        <p:scale>
          <a:sx n="144" d="100"/>
          <a:sy n="144" d="100"/>
        </p:scale>
        <p:origin x="1840" y="192"/>
      </p:cViewPr>
      <p:guideLst/>
    </p:cSldViewPr>
  </p:slideViewPr>
  <p:outlineViewPr>
    <p:cViewPr>
      <p:scale>
        <a:sx n="33" d="100"/>
        <a:sy n="33" d="100"/>
      </p:scale>
      <p:origin x="0" y="-150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E6EB-1EE0-4096-B2DD-6DD0F0F3EE3A}" type="datetimeFigureOut">
              <a:rPr lang="es-PE" smtClean="0"/>
              <a:t>25/12/17</a:t>
            </a:fld>
            <a:endParaRPr lang="es-PE"/>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9DD4D-AE4D-4F81-A590-5DC05E4908BF}" type="slidenum">
              <a:rPr lang="es-PE" smtClean="0"/>
              <a:t>‹Nr.›</a:t>
            </a:fld>
            <a:endParaRPr lang="es-PE"/>
          </a:p>
        </p:txBody>
      </p:sp>
    </p:spTree>
    <p:extLst>
      <p:ext uri="{BB962C8B-B14F-4D97-AF65-F5344CB8AC3E}">
        <p14:creationId xmlns:p14="http://schemas.microsoft.com/office/powerpoint/2010/main" val="205648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b="1" dirty="0" smtClean="0"/>
              <a:t>Interfaz de registro S01: </a:t>
            </a:r>
            <a:r>
              <a:rPr lang="es-PE" dirty="0" smtClean="0"/>
              <a:t>formularios a través de los cuales el usuario realiza el registro y modificación de información en el sistema S01.</a:t>
            </a:r>
          </a:p>
          <a:p>
            <a:pPr lvl="0"/>
            <a:r>
              <a:rPr lang="es-PE" b="1" dirty="0" smtClean="0"/>
              <a:t>Interfaz de búsqueda S01: </a:t>
            </a:r>
            <a:r>
              <a:rPr lang="es-PE" dirty="0" smtClean="0"/>
              <a:t>formularios donde el usuario realiza las búsquedas y/o consultas de información en el sistema S01.</a:t>
            </a:r>
          </a:p>
          <a:p>
            <a:pPr lvl="0"/>
            <a:r>
              <a:rPr lang="es-PE" b="1" dirty="0" smtClean="0"/>
              <a:t>Registrar S01: </a:t>
            </a:r>
            <a:r>
              <a:rPr lang="es-PE" dirty="0" smtClean="0"/>
              <a:t>componentes software con la</a:t>
            </a:r>
            <a:r>
              <a:rPr lang="es-PE" b="1" dirty="0" smtClean="0"/>
              <a:t> </a:t>
            </a:r>
            <a:r>
              <a:rPr lang="es-PE" dirty="0" smtClean="0"/>
              <a:t>lógica de negocio utilizada por el sistema S01 para realizar el registro y modificación de la información del usuario.</a:t>
            </a:r>
          </a:p>
          <a:p>
            <a:pPr lvl="0"/>
            <a:r>
              <a:rPr lang="es-PE" b="1" dirty="0" smtClean="0"/>
              <a:t>Buscador S01: </a:t>
            </a:r>
            <a:r>
              <a:rPr lang="es-PE" dirty="0" smtClean="0"/>
              <a:t>componentes software con la lógica de negocio utilizada por el sistema S01 para realizar búsquedas y/o consultas de información del usuario.</a:t>
            </a:r>
          </a:p>
          <a:p>
            <a:pPr lvl="0"/>
            <a:r>
              <a:rPr lang="es-PE" b="1" dirty="0" smtClean="0"/>
              <a:t>Documentos S01: </a:t>
            </a:r>
            <a:r>
              <a:rPr lang="es-PE" dirty="0" smtClean="0"/>
              <a:t>componentes software con las funcionalidades para gestionar los documentos utilizados en el sistema S01.</a:t>
            </a:r>
          </a:p>
          <a:p>
            <a:pPr lvl="0"/>
            <a:r>
              <a:rPr lang="es-PE" b="1" dirty="0" smtClean="0"/>
              <a:t>Seguridad S01: </a:t>
            </a:r>
            <a:r>
              <a:rPr lang="es-PE" dirty="0" smtClean="0"/>
              <a:t>componentes software con las funcionalidades para gestionar la autenticación y autorización de usuarios del sistema S01.</a:t>
            </a:r>
          </a:p>
          <a:p>
            <a:pPr lvl="0"/>
            <a:r>
              <a:rPr lang="es-PE" b="1" dirty="0" smtClean="0"/>
              <a:t>Planificador de Tareas S01: </a:t>
            </a:r>
            <a:r>
              <a:rPr lang="es-PE" dirty="0" smtClean="0"/>
              <a:t>componentes software a través de los cuales se planifican la ejecución de tareas en el sistema S01, las tareas son implementadas a través de otros componentes software del sistema.</a:t>
            </a:r>
          </a:p>
          <a:p>
            <a:pPr lvl="0"/>
            <a:r>
              <a:rPr lang="es-PE" b="1" dirty="0" smtClean="0"/>
              <a:t>Procesador en Lotes S01: </a:t>
            </a:r>
            <a:r>
              <a:rPr lang="es-PE" dirty="0" smtClean="0"/>
              <a:t>componentes software que realizan procesamiento de lógica de negocio en lote del sistema S01, estas funcionalidades</a:t>
            </a:r>
            <a:r>
              <a:rPr lang="es-PE" b="1" dirty="0" smtClean="0"/>
              <a:t> </a:t>
            </a:r>
            <a:r>
              <a:rPr lang="es-PE" dirty="0" smtClean="0"/>
              <a:t>suelen realizarse en periodos prolongados por la cantidad de información que procesan.</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13</a:t>
            </a:fld>
            <a:endParaRPr lang="es-PE"/>
          </a:p>
        </p:txBody>
      </p:sp>
    </p:spTree>
    <p:extLst>
      <p:ext uri="{BB962C8B-B14F-4D97-AF65-F5344CB8AC3E}">
        <p14:creationId xmlns:p14="http://schemas.microsoft.com/office/powerpoint/2010/main" val="118185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24</a:t>
            </a:fld>
            <a:endParaRPr lang="es-PE"/>
          </a:p>
        </p:txBody>
      </p:sp>
    </p:spTree>
    <p:extLst>
      <p:ext uri="{BB962C8B-B14F-4D97-AF65-F5344CB8AC3E}">
        <p14:creationId xmlns:p14="http://schemas.microsoft.com/office/powerpoint/2010/main" val="210062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25</a:t>
            </a:fld>
            <a:endParaRPr lang="es-PE"/>
          </a:p>
        </p:txBody>
      </p:sp>
    </p:spTree>
    <p:extLst>
      <p:ext uri="{BB962C8B-B14F-4D97-AF65-F5344CB8AC3E}">
        <p14:creationId xmlns:p14="http://schemas.microsoft.com/office/powerpoint/2010/main" val="123433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26</a:t>
            </a:fld>
            <a:endParaRPr lang="es-PE"/>
          </a:p>
        </p:txBody>
      </p:sp>
    </p:spTree>
    <p:extLst>
      <p:ext uri="{BB962C8B-B14F-4D97-AF65-F5344CB8AC3E}">
        <p14:creationId xmlns:p14="http://schemas.microsoft.com/office/powerpoint/2010/main" val="67014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27</a:t>
            </a:fld>
            <a:endParaRPr lang="es-PE"/>
          </a:p>
        </p:txBody>
      </p:sp>
    </p:spTree>
    <p:extLst>
      <p:ext uri="{BB962C8B-B14F-4D97-AF65-F5344CB8AC3E}">
        <p14:creationId xmlns:p14="http://schemas.microsoft.com/office/powerpoint/2010/main" val="290154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28</a:t>
            </a:fld>
            <a:endParaRPr lang="es-PE"/>
          </a:p>
        </p:txBody>
      </p:sp>
    </p:spTree>
    <p:extLst>
      <p:ext uri="{BB962C8B-B14F-4D97-AF65-F5344CB8AC3E}">
        <p14:creationId xmlns:p14="http://schemas.microsoft.com/office/powerpoint/2010/main" val="320426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29</a:t>
            </a:fld>
            <a:endParaRPr lang="es-PE"/>
          </a:p>
        </p:txBody>
      </p:sp>
    </p:spTree>
    <p:extLst>
      <p:ext uri="{BB962C8B-B14F-4D97-AF65-F5344CB8AC3E}">
        <p14:creationId xmlns:p14="http://schemas.microsoft.com/office/powerpoint/2010/main" val="1784108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30</a:t>
            </a:fld>
            <a:endParaRPr lang="es-PE"/>
          </a:p>
        </p:txBody>
      </p:sp>
    </p:spTree>
    <p:extLst>
      <p:ext uri="{BB962C8B-B14F-4D97-AF65-F5344CB8AC3E}">
        <p14:creationId xmlns:p14="http://schemas.microsoft.com/office/powerpoint/2010/main" val="323435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31</a:t>
            </a:fld>
            <a:endParaRPr lang="es-PE"/>
          </a:p>
        </p:txBody>
      </p:sp>
    </p:spTree>
    <p:extLst>
      <p:ext uri="{BB962C8B-B14F-4D97-AF65-F5344CB8AC3E}">
        <p14:creationId xmlns:p14="http://schemas.microsoft.com/office/powerpoint/2010/main" val="128932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32</a:t>
            </a:fld>
            <a:endParaRPr lang="es-PE"/>
          </a:p>
        </p:txBody>
      </p:sp>
    </p:spTree>
    <p:extLst>
      <p:ext uri="{BB962C8B-B14F-4D97-AF65-F5344CB8AC3E}">
        <p14:creationId xmlns:p14="http://schemas.microsoft.com/office/powerpoint/2010/main" val="75673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33</a:t>
            </a:fld>
            <a:endParaRPr lang="es-PE"/>
          </a:p>
        </p:txBody>
      </p:sp>
    </p:spTree>
    <p:extLst>
      <p:ext uri="{BB962C8B-B14F-4D97-AF65-F5344CB8AC3E}">
        <p14:creationId xmlns:p14="http://schemas.microsoft.com/office/powerpoint/2010/main" val="153638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14</a:t>
            </a:fld>
            <a:endParaRPr lang="es-PE"/>
          </a:p>
        </p:txBody>
      </p:sp>
    </p:spTree>
    <p:extLst>
      <p:ext uri="{BB962C8B-B14F-4D97-AF65-F5344CB8AC3E}">
        <p14:creationId xmlns:p14="http://schemas.microsoft.com/office/powerpoint/2010/main" val="2758874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34</a:t>
            </a:fld>
            <a:endParaRPr lang="es-PE"/>
          </a:p>
        </p:txBody>
      </p:sp>
    </p:spTree>
    <p:extLst>
      <p:ext uri="{BB962C8B-B14F-4D97-AF65-F5344CB8AC3E}">
        <p14:creationId xmlns:p14="http://schemas.microsoft.com/office/powerpoint/2010/main" val="1310552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35</a:t>
            </a:fld>
            <a:endParaRPr lang="es-PE"/>
          </a:p>
        </p:txBody>
      </p:sp>
    </p:spTree>
    <p:extLst>
      <p:ext uri="{BB962C8B-B14F-4D97-AF65-F5344CB8AC3E}">
        <p14:creationId xmlns:p14="http://schemas.microsoft.com/office/powerpoint/2010/main" val="384640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36</a:t>
            </a:fld>
            <a:endParaRPr lang="es-PE"/>
          </a:p>
        </p:txBody>
      </p:sp>
    </p:spTree>
    <p:extLst>
      <p:ext uri="{BB962C8B-B14F-4D97-AF65-F5344CB8AC3E}">
        <p14:creationId xmlns:p14="http://schemas.microsoft.com/office/powerpoint/2010/main" val="303464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37</a:t>
            </a:fld>
            <a:endParaRPr lang="es-PE"/>
          </a:p>
        </p:txBody>
      </p:sp>
    </p:spTree>
    <p:extLst>
      <p:ext uri="{BB962C8B-B14F-4D97-AF65-F5344CB8AC3E}">
        <p14:creationId xmlns:p14="http://schemas.microsoft.com/office/powerpoint/2010/main" val="1127865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38</a:t>
            </a:fld>
            <a:endParaRPr lang="es-PE"/>
          </a:p>
        </p:txBody>
      </p:sp>
    </p:spTree>
    <p:extLst>
      <p:ext uri="{BB962C8B-B14F-4D97-AF65-F5344CB8AC3E}">
        <p14:creationId xmlns:p14="http://schemas.microsoft.com/office/powerpoint/2010/main" val="890597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39</a:t>
            </a:fld>
            <a:endParaRPr lang="es-PE"/>
          </a:p>
        </p:txBody>
      </p:sp>
    </p:spTree>
    <p:extLst>
      <p:ext uri="{BB962C8B-B14F-4D97-AF65-F5344CB8AC3E}">
        <p14:creationId xmlns:p14="http://schemas.microsoft.com/office/powerpoint/2010/main" val="336403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40</a:t>
            </a:fld>
            <a:endParaRPr lang="es-PE"/>
          </a:p>
        </p:txBody>
      </p:sp>
    </p:spTree>
    <p:extLst>
      <p:ext uri="{BB962C8B-B14F-4D97-AF65-F5344CB8AC3E}">
        <p14:creationId xmlns:p14="http://schemas.microsoft.com/office/powerpoint/2010/main" val="565750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41</a:t>
            </a:fld>
            <a:endParaRPr lang="es-PE"/>
          </a:p>
        </p:txBody>
      </p:sp>
    </p:spTree>
    <p:extLst>
      <p:ext uri="{BB962C8B-B14F-4D97-AF65-F5344CB8AC3E}">
        <p14:creationId xmlns:p14="http://schemas.microsoft.com/office/powerpoint/2010/main" val="2764031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42</a:t>
            </a:fld>
            <a:endParaRPr lang="es-PE"/>
          </a:p>
        </p:txBody>
      </p:sp>
    </p:spTree>
    <p:extLst>
      <p:ext uri="{BB962C8B-B14F-4D97-AF65-F5344CB8AC3E}">
        <p14:creationId xmlns:p14="http://schemas.microsoft.com/office/powerpoint/2010/main" val="820737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43</a:t>
            </a:fld>
            <a:endParaRPr lang="es-PE"/>
          </a:p>
        </p:txBody>
      </p:sp>
    </p:spTree>
    <p:extLst>
      <p:ext uri="{BB962C8B-B14F-4D97-AF65-F5344CB8AC3E}">
        <p14:creationId xmlns:p14="http://schemas.microsoft.com/office/powerpoint/2010/main" val="3135807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15</a:t>
            </a:fld>
            <a:endParaRPr lang="es-PE"/>
          </a:p>
        </p:txBody>
      </p:sp>
    </p:spTree>
    <p:extLst>
      <p:ext uri="{BB962C8B-B14F-4D97-AF65-F5344CB8AC3E}">
        <p14:creationId xmlns:p14="http://schemas.microsoft.com/office/powerpoint/2010/main" val="428971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44</a:t>
            </a:fld>
            <a:endParaRPr lang="es-PE"/>
          </a:p>
        </p:txBody>
      </p:sp>
    </p:spTree>
    <p:extLst>
      <p:ext uri="{BB962C8B-B14F-4D97-AF65-F5344CB8AC3E}">
        <p14:creationId xmlns:p14="http://schemas.microsoft.com/office/powerpoint/2010/main" val="714374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45</a:t>
            </a:fld>
            <a:endParaRPr lang="es-PE"/>
          </a:p>
        </p:txBody>
      </p:sp>
    </p:spTree>
    <p:extLst>
      <p:ext uri="{BB962C8B-B14F-4D97-AF65-F5344CB8AC3E}">
        <p14:creationId xmlns:p14="http://schemas.microsoft.com/office/powerpoint/2010/main" val="3233177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46</a:t>
            </a:fld>
            <a:endParaRPr lang="es-PE"/>
          </a:p>
        </p:txBody>
      </p:sp>
    </p:spTree>
    <p:extLst>
      <p:ext uri="{BB962C8B-B14F-4D97-AF65-F5344CB8AC3E}">
        <p14:creationId xmlns:p14="http://schemas.microsoft.com/office/powerpoint/2010/main" val="2758813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47</a:t>
            </a:fld>
            <a:endParaRPr lang="es-PE"/>
          </a:p>
        </p:txBody>
      </p:sp>
    </p:spTree>
    <p:extLst>
      <p:ext uri="{BB962C8B-B14F-4D97-AF65-F5344CB8AC3E}">
        <p14:creationId xmlns:p14="http://schemas.microsoft.com/office/powerpoint/2010/main" val="104395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48</a:t>
            </a:fld>
            <a:endParaRPr lang="es-PE"/>
          </a:p>
        </p:txBody>
      </p:sp>
    </p:spTree>
    <p:extLst>
      <p:ext uri="{BB962C8B-B14F-4D97-AF65-F5344CB8AC3E}">
        <p14:creationId xmlns:p14="http://schemas.microsoft.com/office/powerpoint/2010/main" val="2730438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16</a:t>
            </a:fld>
            <a:endParaRPr lang="es-PE"/>
          </a:p>
        </p:txBody>
      </p:sp>
    </p:spTree>
    <p:extLst>
      <p:ext uri="{BB962C8B-B14F-4D97-AF65-F5344CB8AC3E}">
        <p14:creationId xmlns:p14="http://schemas.microsoft.com/office/powerpoint/2010/main" val="351058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lvl="0"/>
            <a:r>
              <a:rPr lang="es-PE" sz="1200" b="1" kern="1200" dirty="0" smtClean="0">
                <a:solidFill>
                  <a:schemeClr val="tx1"/>
                </a:solidFill>
                <a:effectLst/>
                <a:latin typeface="+mn-lt"/>
                <a:ea typeface="+mn-ea"/>
                <a:cs typeface="+mn-cs"/>
              </a:rPr>
              <a:t>Aplicación Web – S01: </a:t>
            </a:r>
            <a:r>
              <a:rPr lang="es-PE" sz="1200" kern="1200" dirty="0" smtClean="0">
                <a:solidFill>
                  <a:schemeClr val="tx1"/>
                </a:solidFill>
                <a:effectLst/>
                <a:latin typeface="+mn-lt"/>
                <a:ea typeface="+mn-ea"/>
                <a:cs typeface="+mn-cs"/>
              </a:rPr>
              <a:t>cada sistema del OSCE debe tener su aplicación web donde se implemente los servicios principales del usuarios,</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web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Aplicación Móvil – Interesado 01:</a:t>
            </a:r>
            <a:r>
              <a:rPr lang="es-PE" sz="1200" kern="1200" dirty="0" smtClean="0">
                <a:solidFill>
                  <a:schemeClr val="tx1"/>
                </a:solidFill>
                <a:effectLst/>
                <a:latin typeface="+mn-lt"/>
                <a:ea typeface="+mn-ea"/>
                <a:cs typeface="+mn-cs"/>
              </a:rPr>
              <a:t> el OSCE debe disponer de aplicaciones móviles por cada interesado del OSCE y en el consolidar las funcionalidades de interés a través de las diferentes áreas organizacionales de la institución. </a:t>
            </a:r>
          </a:p>
          <a:p>
            <a:pPr lvl="0"/>
            <a:r>
              <a:rPr lang="es-PE" sz="1200" b="1" kern="1200" dirty="0" smtClean="0">
                <a:solidFill>
                  <a:schemeClr val="tx1"/>
                </a:solidFill>
                <a:effectLst/>
                <a:latin typeface="+mn-lt"/>
                <a:ea typeface="+mn-ea"/>
                <a:cs typeface="+mn-cs"/>
              </a:rPr>
              <a:t>Interfaz de Registro S01:</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S01.</a:t>
            </a:r>
          </a:p>
          <a:p>
            <a:pPr lvl="0"/>
            <a:r>
              <a:rPr lang="es-PE" sz="1200" b="1" kern="1200" dirty="0" smtClean="0">
                <a:solidFill>
                  <a:schemeClr val="tx1"/>
                </a:solidFill>
                <a:effectLst/>
                <a:latin typeface="+mn-lt"/>
                <a:ea typeface="+mn-ea"/>
                <a:cs typeface="+mn-cs"/>
              </a:rPr>
              <a:t>Interfaz de Registro S02:</a:t>
            </a:r>
            <a:r>
              <a:rPr lang="es-PE" sz="1200" kern="1200" dirty="0" smtClean="0">
                <a:solidFill>
                  <a:schemeClr val="tx1"/>
                </a:solidFill>
                <a:effectLst/>
                <a:latin typeface="+mn-lt"/>
                <a:ea typeface="+mn-ea"/>
                <a:cs typeface="+mn-cs"/>
              </a:rPr>
              <a:t> formularios de aplicaciones móviles a través de los cuales el usuario realiza el registro y modificación de información en el sistema S02.</a:t>
            </a:r>
          </a:p>
          <a:p>
            <a:pPr lvl="0"/>
            <a:r>
              <a:rPr lang="es-PE" sz="1200" b="1" kern="1200" dirty="0" smtClean="0">
                <a:solidFill>
                  <a:schemeClr val="tx1"/>
                </a:solidFill>
                <a:effectLst/>
                <a:latin typeface="+mn-lt"/>
                <a:ea typeface="+mn-ea"/>
                <a:cs typeface="+mn-cs"/>
              </a:rPr>
              <a:t>Aplicación Buscador OSCE:</a:t>
            </a:r>
            <a:r>
              <a:rPr lang="es-PE" sz="1200" kern="1200" dirty="0" smtClean="0">
                <a:solidFill>
                  <a:schemeClr val="tx1"/>
                </a:solidFill>
                <a:effectLst/>
                <a:latin typeface="+mn-lt"/>
                <a:ea typeface="+mn-ea"/>
                <a:cs typeface="+mn-cs"/>
              </a:rPr>
              <a:t> aplicación software del OSCE que consolide las búsquedas generales e interrelacionados de los sistemas del OSCE.</a:t>
            </a:r>
          </a:p>
          <a:p>
            <a:pPr lvl="0"/>
            <a:r>
              <a:rPr lang="es-PE" sz="1200" b="1" kern="1200" dirty="0" smtClean="0">
                <a:solidFill>
                  <a:schemeClr val="tx1"/>
                </a:solidFill>
                <a:effectLst/>
                <a:latin typeface="+mn-lt"/>
                <a:ea typeface="+mn-ea"/>
                <a:cs typeface="+mn-cs"/>
              </a:rPr>
              <a:t>Interfaz de Búsqueda S01:</a:t>
            </a:r>
            <a:r>
              <a:rPr lang="es-PE" sz="1200" kern="1200" dirty="0" smtClean="0">
                <a:solidFill>
                  <a:schemeClr val="tx1"/>
                </a:solidFill>
                <a:effectLst/>
                <a:latin typeface="+mn-lt"/>
                <a:ea typeface="+mn-ea"/>
                <a:cs typeface="+mn-cs"/>
              </a:rPr>
              <a:t> formularios web a través de los cuales el usuario realiza búsquedas de información del sistema S01.</a:t>
            </a:r>
          </a:p>
          <a:p>
            <a:pPr lvl="0"/>
            <a:r>
              <a:rPr lang="es-PE" sz="1200" b="1" kern="1200" dirty="0" smtClean="0">
                <a:solidFill>
                  <a:schemeClr val="tx1"/>
                </a:solidFill>
                <a:effectLst/>
                <a:latin typeface="+mn-lt"/>
                <a:ea typeface="+mn-ea"/>
                <a:cs typeface="+mn-cs"/>
              </a:rPr>
              <a:t>Interfaz de Búsqueda S02:</a:t>
            </a:r>
            <a:r>
              <a:rPr lang="es-PE" sz="1200" kern="1200" dirty="0" smtClean="0">
                <a:solidFill>
                  <a:schemeClr val="tx1"/>
                </a:solidFill>
                <a:effectLst/>
                <a:latin typeface="+mn-lt"/>
                <a:ea typeface="+mn-ea"/>
                <a:cs typeface="+mn-cs"/>
              </a:rPr>
              <a:t> formularios web a través de los cuales el usuario realiza búsquedas de información del sistema S02.</a:t>
            </a:r>
          </a:p>
          <a:p>
            <a:pPr lvl="0"/>
            <a:r>
              <a:rPr lang="es-PE" sz="1200" b="1" kern="1200" dirty="0" smtClean="0">
                <a:solidFill>
                  <a:schemeClr val="tx1"/>
                </a:solidFill>
                <a:effectLst/>
                <a:latin typeface="+mn-lt"/>
                <a:ea typeface="+mn-ea"/>
                <a:cs typeface="+mn-cs"/>
              </a:rPr>
              <a:t>Servicios/Microservicios: </a:t>
            </a:r>
            <a:r>
              <a:rPr lang="es-PE" sz="1200" kern="1200" dirty="0" smtClean="0">
                <a:solidFill>
                  <a:schemeClr val="tx1"/>
                </a:solidFill>
                <a:effectLst/>
                <a:latin typeface="+mn-lt"/>
                <a:ea typeface="+mn-ea"/>
                <a:cs typeface="+mn-cs"/>
              </a:rPr>
              <a:t>contiene los componentes software de lógica de negocio de los diferentes sistemas del OSCE, para que sean utilizados por las aplicaciones web y aplicaciones móviles del OSCE.</a:t>
            </a:r>
          </a:p>
          <a:p>
            <a:pPr lvl="0"/>
            <a:r>
              <a:rPr lang="es-PE" sz="1200" b="1" kern="1200" dirty="0" smtClean="0">
                <a:solidFill>
                  <a:schemeClr val="tx1"/>
                </a:solidFill>
                <a:effectLst/>
                <a:latin typeface="+mn-lt"/>
                <a:ea typeface="+mn-ea"/>
                <a:cs typeface="+mn-cs"/>
              </a:rPr>
              <a:t>Registrar S01: </a:t>
            </a:r>
            <a:r>
              <a:rPr lang="es-PE" sz="1200" kern="1200" dirty="0" smtClean="0">
                <a:solidFill>
                  <a:schemeClr val="tx1"/>
                </a:solidFill>
                <a:effectLst/>
                <a:latin typeface="+mn-lt"/>
                <a:ea typeface="+mn-ea"/>
                <a:cs typeface="+mn-cs"/>
              </a:rPr>
              <a:t>componentes software con la</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lógica de negocio utilizada por el sistema S01 para realizar el registro y modificación de la información del usuario.</a:t>
            </a:r>
          </a:p>
          <a:p>
            <a:pPr lvl="0"/>
            <a:r>
              <a:rPr lang="es-PE" sz="1200" b="1" kern="1200" dirty="0" smtClean="0">
                <a:solidFill>
                  <a:schemeClr val="tx1"/>
                </a:solidFill>
                <a:effectLst/>
                <a:latin typeface="+mn-lt"/>
                <a:ea typeface="+mn-ea"/>
                <a:cs typeface="+mn-cs"/>
              </a:rPr>
              <a:t>Buscador S01: </a:t>
            </a:r>
            <a:r>
              <a:rPr lang="es-PE" sz="1200" kern="1200" dirty="0" smtClean="0">
                <a:solidFill>
                  <a:schemeClr val="tx1"/>
                </a:solidFill>
                <a:effectLst/>
                <a:latin typeface="+mn-lt"/>
                <a:ea typeface="+mn-ea"/>
                <a:cs typeface="+mn-cs"/>
              </a:rPr>
              <a:t>componentes software con la lógica de negocio utilizada por el sistema S01 para realizar búsquedas y/o consultas de información del usuario.</a:t>
            </a:r>
          </a:p>
          <a:p>
            <a:pPr lvl="0"/>
            <a:r>
              <a:rPr lang="es-PE" sz="1200" b="1" kern="1200" dirty="0" smtClean="0">
                <a:solidFill>
                  <a:schemeClr val="tx1"/>
                </a:solidFill>
                <a:effectLst/>
                <a:latin typeface="+mn-lt"/>
                <a:ea typeface="+mn-ea"/>
                <a:cs typeface="+mn-cs"/>
              </a:rPr>
              <a:t>Procesamiento en lote S01:</a:t>
            </a:r>
            <a:r>
              <a:rPr lang="es-PE" sz="1200" kern="1200" dirty="0" smtClean="0">
                <a:solidFill>
                  <a:schemeClr val="tx1"/>
                </a:solidFill>
                <a:effectLst/>
                <a:latin typeface="+mn-lt"/>
                <a:ea typeface="+mn-ea"/>
                <a:cs typeface="+mn-cs"/>
              </a:rPr>
              <a:t> componentes software que realizan procesamiento de lógica de negocio en lote del sistema S01, estas funcionalidades</a:t>
            </a:r>
            <a:r>
              <a:rPr lang="es-PE" sz="1200" b="1" kern="1200" dirty="0" smtClean="0">
                <a:solidFill>
                  <a:schemeClr val="tx1"/>
                </a:solidFill>
                <a:effectLst/>
                <a:latin typeface="+mn-lt"/>
                <a:ea typeface="+mn-ea"/>
                <a:cs typeface="+mn-cs"/>
              </a:rPr>
              <a:t> </a:t>
            </a:r>
            <a:r>
              <a:rPr lang="es-PE" sz="1200" kern="1200" dirty="0" smtClean="0">
                <a:solidFill>
                  <a:schemeClr val="tx1"/>
                </a:solidFill>
                <a:effectLst/>
                <a:latin typeface="+mn-lt"/>
                <a:ea typeface="+mn-ea"/>
                <a:cs typeface="+mn-cs"/>
              </a:rPr>
              <a:t>suelen realizarse en periodos prolongados por la cantidad de información que procesan.</a:t>
            </a:r>
          </a:p>
          <a:p>
            <a:pPr lvl="0"/>
            <a:r>
              <a:rPr lang="es-PE" sz="1200" b="1" kern="1200" dirty="0" smtClean="0">
                <a:solidFill>
                  <a:schemeClr val="tx1"/>
                </a:solidFill>
                <a:effectLst/>
                <a:latin typeface="+mn-lt"/>
                <a:ea typeface="+mn-ea"/>
                <a:cs typeface="+mn-cs"/>
              </a:rPr>
              <a:t>Seguridad OSCE: </a:t>
            </a:r>
            <a:r>
              <a:rPr lang="es-PE" sz="1200" kern="1200" dirty="0" smtClean="0">
                <a:solidFill>
                  <a:schemeClr val="tx1"/>
                </a:solidFill>
                <a:effectLst/>
                <a:latin typeface="+mn-lt"/>
                <a:ea typeface="+mn-ea"/>
                <a:cs typeface="+mn-cs"/>
              </a:rPr>
              <a:t>componentes software con las funcionalidades para gestionar la autenticación y autorización de usuarios de los sistema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Documentos OSCE:</a:t>
            </a:r>
            <a:r>
              <a:rPr lang="es-PE" sz="1200" kern="1200" dirty="0" smtClean="0">
                <a:solidFill>
                  <a:schemeClr val="tx1"/>
                </a:solidFill>
                <a:effectLst/>
                <a:latin typeface="+mn-lt"/>
                <a:ea typeface="+mn-ea"/>
                <a:cs typeface="+mn-cs"/>
              </a:rPr>
              <a:t> componentes software con las funcionalidades para gestionar los documentos utilizados por los sistemas del OSCE.</a:t>
            </a:r>
            <a:r>
              <a:rPr lang="es-PE" sz="1200" b="1" kern="1200" dirty="0" smtClean="0">
                <a:solidFill>
                  <a:schemeClr val="tx1"/>
                </a:solidFill>
                <a:effectLst/>
                <a:latin typeface="+mn-lt"/>
                <a:ea typeface="+mn-ea"/>
                <a:cs typeface="+mn-cs"/>
              </a:rPr>
              <a:t>   </a:t>
            </a:r>
            <a:endParaRPr lang="es-PE" sz="1200" kern="1200" dirty="0" smtClean="0">
              <a:solidFill>
                <a:schemeClr val="tx1"/>
              </a:solidFill>
              <a:effectLst/>
              <a:latin typeface="+mn-lt"/>
              <a:ea typeface="+mn-ea"/>
              <a:cs typeface="+mn-cs"/>
            </a:endParaRPr>
          </a:p>
          <a:p>
            <a:pPr lvl="0"/>
            <a:r>
              <a:rPr lang="es-PE" sz="1200" b="1" kern="1200" dirty="0" smtClean="0">
                <a:solidFill>
                  <a:schemeClr val="tx1"/>
                </a:solidFill>
                <a:effectLst/>
                <a:latin typeface="+mn-lt"/>
                <a:ea typeface="+mn-ea"/>
                <a:cs typeface="+mn-cs"/>
              </a:rPr>
              <a:t>Gestor de Eventos de Aplicaciones:</a:t>
            </a:r>
            <a:r>
              <a:rPr lang="es-PE" sz="1200" kern="1200" dirty="0" smtClean="0">
                <a:solidFill>
                  <a:schemeClr val="tx1"/>
                </a:solidFill>
                <a:effectLst/>
                <a:latin typeface="+mn-lt"/>
                <a:ea typeface="+mn-ea"/>
                <a:cs typeface="+mn-cs"/>
              </a:rPr>
              <a:t> componentes software para que los diferentes sistemas del OSCE registren los eventos que realizan que invocan a otros componentes software que realizan el procesamiento asíncrono de sincronización de información, envió de notificación etc.</a:t>
            </a:r>
          </a:p>
          <a:p>
            <a:pPr lvl="0"/>
            <a:r>
              <a:rPr lang="es-PE" sz="1200" b="1" kern="1200" dirty="0" smtClean="0">
                <a:solidFill>
                  <a:schemeClr val="tx1"/>
                </a:solidFill>
                <a:effectLst/>
                <a:latin typeface="+mn-lt"/>
                <a:ea typeface="+mn-ea"/>
                <a:cs typeface="+mn-cs"/>
              </a:rPr>
              <a:t>Servicios: </a:t>
            </a:r>
            <a:r>
              <a:rPr lang="es-PE" sz="1200" kern="1200" dirty="0" smtClean="0">
                <a:solidFill>
                  <a:schemeClr val="tx1"/>
                </a:solidFill>
                <a:effectLst/>
                <a:latin typeface="+mn-lt"/>
                <a:ea typeface="+mn-ea"/>
                <a:cs typeface="+mn-cs"/>
              </a:rPr>
              <a:t>contiene los componentes software de lógica de negocio de los diferentes sistemas del OSCE y sistemas de entidades externas.</a:t>
            </a:r>
          </a:p>
          <a:p>
            <a:pPr lvl="0"/>
            <a:r>
              <a:rPr lang="es-PE" sz="1200" b="1" kern="1200" dirty="0" smtClean="0">
                <a:solidFill>
                  <a:schemeClr val="tx1"/>
                </a:solidFill>
                <a:effectLst/>
                <a:latin typeface="+mn-lt"/>
                <a:ea typeface="+mn-ea"/>
                <a:cs typeface="+mn-cs"/>
              </a:rPr>
              <a:t>Planificador de Tarea S01: </a:t>
            </a:r>
            <a:r>
              <a:rPr lang="es-PE" sz="1200" kern="1200" dirty="0" smtClean="0">
                <a:solidFill>
                  <a:schemeClr val="tx1"/>
                </a:solidFill>
                <a:effectLst/>
                <a:latin typeface="+mn-lt"/>
                <a:ea typeface="+mn-ea"/>
                <a:cs typeface="+mn-cs"/>
              </a:rPr>
              <a:t>componentes software a través de los cuales se planifican la ejecución de tareas de los sistemas del OSCE, las tareas son implementadas a través de otros componentes software del sistema.</a:t>
            </a:r>
          </a:p>
          <a:p>
            <a:pPr lvl="0"/>
            <a:r>
              <a:rPr lang="es-PE" sz="1200" b="1" kern="1200" dirty="0" smtClean="0">
                <a:solidFill>
                  <a:schemeClr val="tx1"/>
                </a:solidFill>
                <a:effectLst/>
                <a:latin typeface="+mn-lt"/>
                <a:ea typeface="+mn-ea"/>
                <a:cs typeface="+mn-cs"/>
              </a:rPr>
              <a:t>Sincronizar Información de Consultas OSCE: </a:t>
            </a:r>
            <a:r>
              <a:rPr lang="es-PE" sz="1200" kern="1200" dirty="0" smtClean="0">
                <a:solidFill>
                  <a:schemeClr val="tx1"/>
                </a:solidFill>
                <a:effectLst/>
                <a:latin typeface="+mn-lt"/>
                <a:ea typeface="+mn-ea"/>
                <a:cs typeface="+mn-cs"/>
              </a:rPr>
              <a:t>componentes software con la lógica de optimización y transferencia de datos para los componentes de búsqueda de los sistemas del OSCE.</a:t>
            </a:r>
          </a:p>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17</a:t>
            </a:fld>
            <a:endParaRPr lang="es-PE"/>
          </a:p>
        </p:txBody>
      </p:sp>
    </p:spTree>
    <p:extLst>
      <p:ext uri="{BB962C8B-B14F-4D97-AF65-F5344CB8AC3E}">
        <p14:creationId xmlns:p14="http://schemas.microsoft.com/office/powerpoint/2010/main" val="17567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18</a:t>
            </a:fld>
            <a:endParaRPr lang="es-PE"/>
          </a:p>
        </p:txBody>
      </p:sp>
    </p:spTree>
    <p:extLst>
      <p:ext uri="{BB962C8B-B14F-4D97-AF65-F5344CB8AC3E}">
        <p14:creationId xmlns:p14="http://schemas.microsoft.com/office/powerpoint/2010/main" val="360381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19</a:t>
            </a:fld>
            <a:endParaRPr lang="es-PE"/>
          </a:p>
        </p:txBody>
      </p:sp>
    </p:spTree>
    <p:extLst>
      <p:ext uri="{BB962C8B-B14F-4D97-AF65-F5344CB8AC3E}">
        <p14:creationId xmlns:p14="http://schemas.microsoft.com/office/powerpoint/2010/main" val="15629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22</a:t>
            </a:fld>
            <a:endParaRPr lang="es-PE"/>
          </a:p>
        </p:txBody>
      </p:sp>
    </p:spTree>
    <p:extLst>
      <p:ext uri="{BB962C8B-B14F-4D97-AF65-F5344CB8AC3E}">
        <p14:creationId xmlns:p14="http://schemas.microsoft.com/office/powerpoint/2010/main" val="402866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9A9DD4D-AE4D-4F81-A590-5DC05E4908BF}" type="slidenum">
              <a:rPr lang="es-PE" smtClean="0"/>
              <a:t>23</a:t>
            </a:fld>
            <a:endParaRPr lang="es-PE"/>
          </a:p>
        </p:txBody>
      </p:sp>
    </p:spTree>
    <p:extLst>
      <p:ext uri="{BB962C8B-B14F-4D97-AF65-F5344CB8AC3E}">
        <p14:creationId xmlns:p14="http://schemas.microsoft.com/office/powerpoint/2010/main" val="3597129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18" name="4 Imagen" descr="PPT Carátula.jpg"/>
          <p:cNvPicPr>
            <a:picLocks noChangeAspect="1"/>
          </p:cNvPicPr>
          <p:nvPr userDrawn="1"/>
        </p:nvPicPr>
        <p:blipFill>
          <a:blip r:embed="rId2"/>
          <a:srcRect t="54024" b="10994"/>
          <a:stretch>
            <a:fillRect/>
          </a:stretch>
        </p:blipFill>
        <p:spPr bwMode="auto">
          <a:xfrm>
            <a:off x="142875" y="2286000"/>
            <a:ext cx="8789988" cy="2500313"/>
          </a:xfrm>
          <a:prstGeom prst="rect">
            <a:avLst/>
          </a:prstGeom>
          <a:noFill/>
          <a:ln w="9525">
            <a:noFill/>
            <a:miter lim="800000"/>
            <a:headEnd/>
            <a:tailEnd/>
          </a:ln>
        </p:spPr>
      </p:pic>
      <p:sp>
        <p:nvSpPr>
          <p:cNvPr id="19" name="3 Marcador de fecha"/>
          <p:cNvSpPr>
            <a:spLocks noGrp="1"/>
          </p:cNvSpPr>
          <p:nvPr>
            <p:ph type="dt" sz="half" idx="10"/>
          </p:nvPr>
        </p:nvSpPr>
        <p:spPr>
          <a:xfrm>
            <a:off x="457200" y="6356350"/>
            <a:ext cx="2133600" cy="365125"/>
          </a:xfrm>
          <a:prstGeom prst="rect">
            <a:avLst/>
          </a:prstGeom>
        </p:spPr>
        <p:txBody>
          <a:bodyPr/>
          <a:lstStyle/>
          <a:p>
            <a:fld id="{6067A383-158D-4CFB-963D-17B7D235384B}" type="datetimeFigureOut">
              <a:rPr lang="es-PE" smtClean="0"/>
              <a:pPr/>
              <a:t>25/12/17</a:t>
            </a:fld>
            <a:endParaRPr lang="es-PE"/>
          </a:p>
        </p:txBody>
      </p:sp>
      <p:sp>
        <p:nvSpPr>
          <p:cNvPr id="20" name="4 Marcador de pie de página"/>
          <p:cNvSpPr>
            <a:spLocks noGrp="1"/>
          </p:cNvSpPr>
          <p:nvPr>
            <p:ph type="ftr" sz="quarter" idx="11"/>
          </p:nvPr>
        </p:nvSpPr>
        <p:spPr>
          <a:xfrm>
            <a:off x="3124200" y="6356350"/>
            <a:ext cx="2895600" cy="365125"/>
          </a:xfrm>
          <a:prstGeom prst="rect">
            <a:avLst/>
          </a:prstGeom>
        </p:spPr>
        <p:txBody>
          <a:bodyPr/>
          <a:lstStyle/>
          <a:p>
            <a:endParaRPr lang="es-PE"/>
          </a:p>
        </p:txBody>
      </p:sp>
      <p:sp>
        <p:nvSpPr>
          <p:cNvPr id="21" name="5 Marcador de número de diapositiva"/>
          <p:cNvSpPr>
            <a:spLocks noGrp="1"/>
          </p:cNvSpPr>
          <p:nvPr>
            <p:ph type="sldNum" sz="quarter" idx="12"/>
          </p:nvPr>
        </p:nvSpPr>
        <p:spPr>
          <a:xfrm>
            <a:off x="6553200" y="6356350"/>
            <a:ext cx="2133600" cy="365125"/>
          </a:xfrm>
          <a:prstGeom prst="rect">
            <a:avLst/>
          </a:prstGeom>
        </p:spPr>
        <p:txBody>
          <a:bodyPr/>
          <a:lstStyle/>
          <a:p>
            <a:fld id="{A8565AE6-8F7F-4ED8-933A-E6C3D5F99664}" type="slidenum">
              <a:rPr lang="es-PE" smtClean="0"/>
              <a:pPr/>
              <a:t>‹Nr.›</a:t>
            </a:fld>
            <a:endParaRPr lang="es-PE"/>
          </a:p>
        </p:txBody>
      </p:sp>
      <p:sp>
        <p:nvSpPr>
          <p:cNvPr id="22" name="9 Rectángulo"/>
          <p:cNvSpPr/>
          <p:nvPr userDrawn="1"/>
        </p:nvSpPr>
        <p:spPr>
          <a:xfrm>
            <a:off x="0" y="0"/>
            <a:ext cx="9144000" cy="1714500"/>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pic>
        <p:nvPicPr>
          <p:cNvPr id="23" name="8 Imagen" descr="Logo OSCE copia.tif"/>
          <p:cNvPicPr>
            <a:picLocks noChangeAspect="1"/>
          </p:cNvPicPr>
          <p:nvPr userDrawn="1"/>
        </p:nvPicPr>
        <p:blipFill>
          <a:blip r:embed="rId3"/>
          <a:srcRect/>
          <a:stretch>
            <a:fillRect/>
          </a:stretch>
        </p:blipFill>
        <p:spPr bwMode="auto">
          <a:xfrm>
            <a:off x="6105525" y="214313"/>
            <a:ext cx="3038475" cy="1285875"/>
          </a:xfrm>
          <a:prstGeom prst="rect">
            <a:avLst/>
          </a:prstGeom>
          <a:noFill/>
          <a:ln w="9525">
            <a:noFill/>
            <a:miter lim="800000"/>
            <a:headEnd/>
            <a:tailEnd/>
          </a:ln>
        </p:spPr>
      </p:pic>
      <p:pic>
        <p:nvPicPr>
          <p:cNvPr id="24" name="8 Imagen" descr="Gran Sello MEF - OSCE.png"/>
          <p:cNvPicPr>
            <a:picLocks noChangeAspect="1"/>
          </p:cNvPicPr>
          <p:nvPr userDrawn="1"/>
        </p:nvPicPr>
        <p:blipFill>
          <a:blip r:embed="rId4"/>
          <a:srcRect/>
          <a:stretch>
            <a:fillRect/>
          </a:stretch>
        </p:blipFill>
        <p:spPr bwMode="auto">
          <a:xfrm>
            <a:off x="214313" y="500063"/>
            <a:ext cx="4000500" cy="588962"/>
          </a:xfrm>
          <a:prstGeom prst="rect">
            <a:avLst/>
          </a:prstGeom>
          <a:noFill/>
          <a:ln w="9525">
            <a:noFill/>
            <a:miter lim="800000"/>
            <a:headEnd/>
            <a:tailEnd/>
          </a:ln>
        </p:spPr>
      </p:pic>
      <p:sp>
        <p:nvSpPr>
          <p:cNvPr id="25" name="12 Rectángulo"/>
          <p:cNvSpPr/>
          <p:nvPr userDrawn="1"/>
        </p:nvSpPr>
        <p:spPr>
          <a:xfrm>
            <a:off x="0" y="6143625"/>
            <a:ext cx="9144000" cy="500063"/>
          </a:xfrm>
          <a:prstGeom prst="rect">
            <a:avLst/>
          </a:prstGeom>
          <a:solidFill>
            <a:srgbClr val="EFA9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6" name="13 Rectángulo"/>
          <p:cNvSpPr/>
          <p:nvPr userDrawn="1"/>
        </p:nvSpPr>
        <p:spPr>
          <a:xfrm>
            <a:off x="0" y="4929188"/>
            <a:ext cx="9144000" cy="9286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PE"/>
          </a:p>
        </p:txBody>
      </p:sp>
      <p:sp>
        <p:nvSpPr>
          <p:cNvPr id="27" name="7 Rectángulo"/>
          <p:cNvSpPr>
            <a:spLocks noChangeArrowheads="1"/>
          </p:cNvSpPr>
          <p:nvPr userDrawn="1"/>
        </p:nvSpPr>
        <p:spPr bwMode="auto">
          <a:xfrm>
            <a:off x="2071670" y="5214950"/>
            <a:ext cx="5143536" cy="369332"/>
          </a:xfrm>
          <a:prstGeom prst="rect">
            <a:avLst/>
          </a:prstGeom>
          <a:noFill/>
          <a:ln w="9525">
            <a:noFill/>
            <a:miter lim="800000"/>
            <a:headEnd/>
            <a:tailEnd/>
          </a:ln>
        </p:spPr>
        <p:txBody>
          <a:bodyPr wrap="square">
            <a:spAutoFit/>
          </a:bodyPr>
          <a:lstStyle/>
          <a:p>
            <a:pPr eaLnBrk="1" hangingPunct="1"/>
            <a:r>
              <a:rPr lang="es-ES" altLang="es-PE" b="1" dirty="0" smtClean="0">
                <a:latin typeface="Arial" charset="0"/>
              </a:rPr>
              <a:t>Unidad</a:t>
            </a:r>
            <a:r>
              <a:rPr lang="es-ES" altLang="es-PE" b="1" baseline="0" dirty="0" smtClean="0">
                <a:latin typeface="Arial" charset="0"/>
              </a:rPr>
              <a:t> de Gestión de Desarrollo de Software</a:t>
            </a:r>
            <a:endParaRPr lang="es-PE" altLang="es-PE" dirty="0">
              <a:latin typeface="Arial" charset="0"/>
            </a:endParaRPr>
          </a:p>
        </p:txBody>
      </p:sp>
      <p:sp>
        <p:nvSpPr>
          <p:cNvPr id="28" name="CuadroTexto 27"/>
          <p:cNvSpPr txBox="1"/>
          <p:nvPr userDrawn="1"/>
        </p:nvSpPr>
        <p:spPr>
          <a:xfrm>
            <a:off x="457200" y="2996952"/>
            <a:ext cx="8229600" cy="1080120"/>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s-PE" sz="2000" b="1" i="0" u="none" strike="noStrike" kern="1200" cap="none" spc="0" normalizeH="0" baseline="0" noProof="0" dirty="0" smtClean="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090778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14" name="2 Marcador de contenido"/>
          <p:cNvSpPr>
            <a:spLocks noGrp="1"/>
          </p:cNvSpPr>
          <p:nvPr>
            <p:ph idx="1"/>
          </p:nvPr>
        </p:nvSpPr>
        <p:spPr>
          <a:xfrm>
            <a:off x="285720" y="1928802"/>
            <a:ext cx="8643998" cy="4795848"/>
          </a:xfrm>
        </p:spPr>
        <p:txBody>
          <a:bodyPr>
            <a:normAutofit/>
          </a:bodyPr>
          <a:lstStyle>
            <a:lvl1pPr>
              <a:buFont typeface="Wingdings" pitchFamily="2" charset="2"/>
              <a:buChar char="Ø"/>
              <a:defRPr sz="2800"/>
            </a:lvl1pPr>
            <a:lvl2pPr>
              <a:buFont typeface="Wingdings" pitchFamily="2" charset="2"/>
              <a:buChar char="ü"/>
              <a:defRPr sz="2400"/>
            </a:lvl2pPr>
            <a:lvl3pPr>
              <a:defRPr sz="2000"/>
            </a:lvl3pPr>
            <a:lvl4pPr>
              <a:defRPr sz="1800"/>
            </a:lvl4pPr>
            <a:lvl5pPr>
              <a:defRPr sz="1800"/>
            </a:lvl5pPr>
          </a:lstStyle>
          <a:p>
            <a:pPr lvl="0"/>
            <a:r>
              <a:rPr lang="es-ES" noProof="0" dirty="0" smtClean="0"/>
              <a:t>Haga clic para modificar el estilo de texto del patrón</a:t>
            </a:r>
          </a:p>
          <a:p>
            <a:pPr lvl="1"/>
            <a:r>
              <a:rPr lang="es-ES" noProof="0" dirty="0" smtClean="0"/>
              <a:t>Segundo nivel</a:t>
            </a:r>
          </a:p>
          <a:p>
            <a:pPr lvl="2"/>
            <a:r>
              <a:rPr lang="es-ES" noProof="0" dirty="0" smtClean="0"/>
              <a:t>Tercer nivel</a:t>
            </a:r>
          </a:p>
          <a:p>
            <a:pPr lvl="3"/>
            <a:r>
              <a:rPr lang="es-ES" noProof="0" dirty="0" smtClean="0"/>
              <a:t>Cuarto nivel</a:t>
            </a:r>
          </a:p>
          <a:p>
            <a:pPr lvl="4"/>
            <a:r>
              <a:rPr lang="es-ES" noProof="0" dirty="0" smtClean="0"/>
              <a:t>Quinto nivel</a:t>
            </a:r>
            <a:endParaRPr lang="es-ES" noProof="0" dirty="0"/>
          </a:p>
        </p:txBody>
      </p:sp>
      <p:sp>
        <p:nvSpPr>
          <p:cNvPr id="18" name="16 Marcador de texto"/>
          <p:cNvSpPr>
            <a:spLocks noGrp="1"/>
          </p:cNvSpPr>
          <p:nvPr>
            <p:ph type="body" sz="quarter" idx="13" hasCustomPrompt="1"/>
          </p:nvPr>
        </p:nvSpPr>
        <p:spPr>
          <a:xfrm>
            <a:off x="285720" y="1214438"/>
            <a:ext cx="8643998" cy="642937"/>
          </a:xfrm>
        </p:spPr>
        <p:txBody>
          <a:bodyPr>
            <a:normAutofit/>
          </a:bodyPr>
          <a:lstStyle>
            <a:lvl1pPr>
              <a:buFont typeface="Arial" pitchFamily="34" charset="0"/>
              <a:buNone/>
              <a:defRPr sz="2400" b="1"/>
            </a:lvl1pPr>
          </a:lstStyle>
          <a:p>
            <a:pPr lvl="0"/>
            <a:r>
              <a:rPr lang="es-ES" noProof="0" dirty="0" smtClean="0"/>
              <a:t>Haga clic para modificar el Subtitulo</a:t>
            </a:r>
            <a:endParaRPr lang="es-ES" noProof="0" dirty="0"/>
          </a:p>
        </p:txBody>
      </p:sp>
      <p:pic>
        <p:nvPicPr>
          <p:cNvPr id="19" name="Picture 2"/>
          <p:cNvPicPr>
            <a:picLocks noChangeAspect="1" noChangeArrowheads="1"/>
          </p:cNvPicPr>
          <p:nvPr userDrawn="1"/>
        </p:nvPicPr>
        <p:blipFill>
          <a:blip r:embed="rId2"/>
          <a:srcRect/>
          <a:stretch>
            <a:fillRect/>
          </a:stretch>
        </p:blipFill>
        <p:spPr bwMode="auto">
          <a:xfrm>
            <a:off x="285720" y="142852"/>
            <a:ext cx="8667750" cy="847725"/>
          </a:xfrm>
          <a:prstGeom prst="rect">
            <a:avLst/>
          </a:prstGeom>
          <a:noFill/>
          <a:ln w="9525">
            <a:noFill/>
            <a:miter lim="800000"/>
            <a:headEnd/>
            <a:tailEnd/>
          </a:ln>
          <a:effectLst/>
        </p:spPr>
      </p:pic>
      <p:sp>
        <p:nvSpPr>
          <p:cNvPr id="20" name="1 Título"/>
          <p:cNvSpPr>
            <a:spLocks noGrp="1"/>
          </p:cNvSpPr>
          <p:nvPr>
            <p:ph type="title"/>
          </p:nvPr>
        </p:nvSpPr>
        <p:spPr>
          <a:xfrm>
            <a:off x="2357422" y="142851"/>
            <a:ext cx="5572164" cy="847725"/>
          </a:xfrm>
        </p:spPr>
        <p:txBody>
          <a:bodyPr>
            <a:noAutofit/>
          </a:bodyPr>
          <a:lstStyle>
            <a:lvl1pPr algn="ctr">
              <a:defRPr sz="2400">
                <a:solidFill>
                  <a:schemeClr val="tx1"/>
                </a:solidFill>
              </a:defRPr>
            </a:lvl1pPr>
          </a:lstStyle>
          <a:p>
            <a:endParaRPr lang="es-ES" noProof="0" dirty="0"/>
          </a:p>
        </p:txBody>
      </p:sp>
    </p:spTree>
    <p:extLst>
      <p:ext uri="{BB962C8B-B14F-4D97-AF65-F5344CB8AC3E}">
        <p14:creationId xmlns:p14="http://schemas.microsoft.com/office/powerpoint/2010/main" val="394576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42483822"/>
      </p:ext>
    </p:extLst>
  </p:cSld>
  <p:clrMap bg1="lt1" tx1="dk1" bg2="lt2" tx2="dk2" accent1="accent1" accent2="accent2" accent3="accent3" accent4="accent4" accent5="accent5" accent6="accent6" hlink="hlink" folHlink="folHlink"/>
  <p:sldLayoutIdLst>
    <p:sldLayoutId id="2147483672" r:id="rId1"/>
    <p:sldLayoutId id="214748367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rchitecture/patterns/cqrs" TargetMode="External"/><Relationship Id="rId4" Type="http://schemas.openxmlformats.org/officeDocument/2006/relationships/hyperlink" Target="https://martinfowler.com/bliki/CQRS.html" TargetMode="External"/><Relationship Id="rId5"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rchitecture/patterns/backends-for-frontends" TargetMode="External"/><Relationship Id="rId4" Type="http://schemas.openxmlformats.org/officeDocument/2006/relationships/hyperlink" Target="http://samnewman.io/patterns/architectural/bff/" TargetMode="External"/><Relationship Id="rId5" Type="http://schemas.openxmlformats.org/officeDocument/2006/relationships/hyperlink" Target="http://microservices.io/patterns/apigateway.html" TargetMode="External"/><Relationship Id="rId6" Type="http://schemas.openxmlformats.org/officeDocument/2006/relationships/image" Target="../media/image8.w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rchitecture/patterns/federated-identity" TargetMode="External"/><Relationship Id="rId4" Type="http://schemas.openxmlformats.org/officeDocument/2006/relationships/hyperlink" Target="http://soapatterns.org/candidate_patterns/federated_identity" TargetMode="External"/><Relationship Id="rId5" Type="http://schemas.openxmlformats.org/officeDocument/2006/relationships/image" Target="../media/image9.w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hat.com/es/technologies/linux-platforms/enterprise-linux/options" TargetMode="External"/><Relationship Id="rId3" Type="http://schemas.openxmlformats.org/officeDocument/2006/relationships/hyperlink" Target="https://www.forbes.com/sites/adrianbridgwater/2017/08/03/red-hat-pushes-linux-towards-the-four-footprints-of-technology/#67102c9f44d5"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ttpd.apache.org/" TargetMode="External"/><Relationship Id="rId3" Type="http://schemas.openxmlformats.org/officeDocument/2006/relationships/hyperlink" Target="https://w3techs.com/technologies/history_overview/web_server"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php.net/" TargetMode="External"/><Relationship Id="rId4" Type="http://schemas.openxmlformats.org/officeDocument/2006/relationships/hyperlink" Target="http://php.net/manual/es/index.php" TargetMode="External"/><Relationship Id="rId5" Type="http://schemas.openxmlformats.org/officeDocument/2006/relationships/hyperlink" Target="https://w3techs.com/technologies/history_overview/programming_language"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hyperlink" Target="https://wordpress.org/" TargetMode="External"/><Relationship Id="rId4" Type="http://schemas.openxmlformats.org/officeDocument/2006/relationships/hyperlink" Target="https://easywpguide.com/wordpress-manual/" TargetMode="External"/><Relationship Id="rId5" Type="http://schemas.openxmlformats.org/officeDocument/2006/relationships/hyperlink" Target="https://w3techs.com/technologies/history_overview/content_management"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wmf"/></Relationships>
</file>

<file path=ppt/slides/_rels/slide25.xml.rels><?xml version="1.0" encoding="UTF-8" standalone="yes"?>
<Relationships xmlns="http://schemas.openxmlformats.org/package/2006/relationships"><Relationship Id="rId3" Type="http://schemas.openxmlformats.org/officeDocument/2006/relationships/hyperlink" Target="https://dev.mysql.com/downloads/cluster/" TargetMode="External"/><Relationship Id="rId4" Type="http://schemas.openxmlformats.org/officeDocument/2006/relationships/hyperlink" Target="https://db-engines.com/en/ranking_trend/relational+dbms"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ocs.oracle.com/middleware/1213/webti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oracle.com/technetwork/middleware/weblogic/overview/index.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ocs.oracle.com/middleware/1221/coherence/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wmf"/></Relationships>
</file>

<file path=ppt/slides/_rels/slide31.xml.rels><?xml version="1.0" encoding="UTF-8" standalone="yes"?>
<Relationships xmlns="http://schemas.openxmlformats.org/package/2006/relationships"><Relationship Id="rId3" Type="http://schemas.openxmlformats.org/officeDocument/2006/relationships/hyperlink" Target="https://www.thoughtworks.com/radar" TargetMode="External"/><Relationship Id="rId4" Type="http://schemas.openxmlformats.org/officeDocument/2006/relationships/hyperlink" Target="https://www.udacity.com/course/scalable-microservices-with-kubernetes--ud615"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hyperlink" Target="https://apiumhub.com/tech-blog-barcelona/top-benefits-using-docker" TargetMode="External"/><Relationship Id="rId4" Type="http://schemas.openxmlformats.org/officeDocument/2006/relationships/hyperlink" Target="https://rubygarage.org/blog/advantages-of-using-docker-for-microservices" TargetMode="External"/><Relationship Id="rId5" Type="http://schemas.openxmlformats.org/officeDocument/2006/relationships/hyperlink" Target="https://medium.com/flow-ci/introduction-to-containers-concept-pros-and-cons-orchestration-docker-and-other-alternatives-9a2f1b61132c"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hyperlink" Target="https://projects.spring.io/spring-boot/" TargetMode="External"/><Relationship Id="rId4" Type="http://schemas.openxmlformats.org/officeDocument/2006/relationships/hyperlink" Target="https://projects.spring.io/spring-boot/#quick-start"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hyperlink" Target="https://projects.spring.io/spring-security/" TargetMode="External"/><Relationship Id="rId4" Type="http://schemas.openxmlformats.org/officeDocument/2006/relationships/hyperlink" Target="https://projects.spring.io/spring-security/#quick-start"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hyperlink" Target="https://projects.spring.io/spring-batch/" TargetMode="External"/><Relationship Id="rId4" Type="http://schemas.openxmlformats.org/officeDocument/2006/relationships/hyperlink" Target="https://projects.spring.io/spring-batch/#quick-start"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wmf"/></Relationships>
</file>

<file path=ppt/slides/_rels/slide37.xml.rels><?xml version="1.0" encoding="UTF-8" standalone="yes"?>
<Relationships xmlns="http://schemas.openxmlformats.org/package/2006/relationships"><Relationship Id="rId3" Type="http://schemas.openxmlformats.org/officeDocument/2006/relationships/hyperlink" Target="http://www.oracle.com/technetwork/middleware/service-bus/" TargetMode="External"/><Relationship Id="rId4" Type="http://schemas.openxmlformats.org/officeDocument/2006/relationships/hyperlink" Target="http://www.oracle.com/technetwork/middleware/soasuite/overview/wp-soa-suite-whats-new-12c-2217186.pdf"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hyperlink" Target="http://www.oracle.com/technetwork/middleware/soasuite/" TargetMode="External"/><Relationship Id="rId4" Type="http://schemas.openxmlformats.org/officeDocument/2006/relationships/hyperlink" Target="http://www.oracle.com/technetwork/middleware/soasuite/overview/wp-soa-suite-whats-new-12c-2217186.pdf"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wmf"/></Relationships>
</file>

<file path=ppt/slides/_rels/slide44.xml.rels><?xml version="1.0" encoding="UTF-8" standalone="yes"?>
<Relationships xmlns="http://schemas.openxmlformats.org/package/2006/relationships"><Relationship Id="rId3" Type="http://schemas.openxmlformats.org/officeDocument/2006/relationships/hyperlink" Target="https://www.elastic.co/products/elasticsearch" TargetMode="External"/><Relationship Id="rId4" Type="http://schemas.openxmlformats.org/officeDocument/2006/relationships/hyperlink" Target="http://www.tnrglobal.com/blog/2012/03/elasticsearch-evaluation-white-paper-released-promising-for-big-data/" TargetMode="External"/><Relationship Id="rId5" Type="http://schemas.openxmlformats.org/officeDocument/2006/relationships/hyperlink" Target="https://www.oreilly.com/ideas/10-elasticsearch-metrics-to-watch"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hyperlink" Target="http://cassandra.apache.org/" TargetMode="External"/><Relationship Id="rId4" Type="http://schemas.openxmlformats.org/officeDocument/2006/relationships/hyperlink" Target="https://www.panel.es/blog/por-que-cassandra-no-es-una-base-de-datos-cualquiera/" TargetMode="External"/><Relationship Id="rId5" Type="http://schemas.openxmlformats.org/officeDocument/2006/relationships/hyperlink" Target="https://www.paradigmadigital.com/dev/cassandra-la-dama-de-las-bases-de-datos-nosql/" TargetMode="External"/><Relationship Id="rId6" Type="http://schemas.openxmlformats.org/officeDocument/2006/relationships/hyperlink" Target="https://www.datastax.com/products/datastax-enterprise-support"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wmf"/></Relationships>
</file>

<file path=ppt/slides/_rels/slide47.xml.rels><?xml version="1.0" encoding="UTF-8" standalone="yes"?>
<Relationships xmlns="http://schemas.openxmlformats.org/package/2006/relationships"><Relationship Id="rId3" Type="http://schemas.openxmlformats.org/officeDocument/2006/relationships/hyperlink" Target="http://www.oracle.com/technetwork/database/options/clustering" TargetMode="External"/><Relationship Id="rId4" Type="http://schemas.openxmlformats.org/officeDocument/2006/relationships/hyperlink" Target="https://docs.oracle.com/database/121/DBLIC/editions.htm"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hyperlink" Target="http://www.oracle.com/technetwork/database/enterprise-edition" TargetMode="External"/><Relationship Id="rId4" Type="http://schemas.openxmlformats.org/officeDocument/2006/relationships/hyperlink" Target="https://docs.oracle.com/database/121/DBLIC/editions.htm"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628650" y="2647951"/>
            <a:ext cx="8058150" cy="1676400"/>
          </a:xfrm>
        </p:spPr>
        <p:txBody>
          <a:bodyPr>
            <a:normAutofit fontScale="90000"/>
          </a:bodyPr>
          <a:lstStyle/>
          <a:p>
            <a:pPr algn="ctr"/>
            <a:r>
              <a:rPr lang="es-ES" b="1" dirty="0">
                <a:solidFill>
                  <a:schemeClr val="bg1"/>
                </a:solidFill>
              </a:rPr>
              <a:t>DIAGNÓSTICO Y PROPUESTA DE VISIÓN DE ARQUITECTURA DE SOFTWARE DE LOS NUEVOS SISTEMAS DEL </a:t>
            </a:r>
            <a:r>
              <a:rPr lang="es-ES" b="1" dirty="0" smtClean="0">
                <a:solidFill>
                  <a:schemeClr val="bg1"/>
                </a:solidFill>
              </a:rPr>
              <a:t>OSCE</a:t>
            </a:r>
            <a:endParaRPr lang="es-PE" b="1" dirty="0">
              <a:solidFill>
                <a:schemeClr val="bg1"/>
              </a:solidFill>
            </a:endParaRPr>
          </a:p>
        </p:txBody>
      </p:sp>
    </p:spTree>
    <p:extLst>
      <p:ext uri="{BB962C8B-B14F-4D97-AF65-F5344CB8AC3E}">
        <p14:creationId xmlns:p14="http://schemas.microsoft.com/office/powerpoint/2010/main" val="2497836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lvl="0"/>
            <a:r>
              <a:rPr lang="es-PE" dirty="0" smtClean="0"/>
              <a:t>Existen </a:t>
            </a:r>
            <a:r>
              <a:rPr lang="es-PE" dirty="0"/>
              <a:t>softwares de aplicación con diseños de formularios web densos en contenido de información lo cual repercute en una interacción poco amigable cuando el usuario accede a través de dispositivos móviles. </a:t>
            </a:r>
          </a:p>
          <a:p>
            <a:pPr lvl="0"/>
            <a:r>
              <a:rPr lang="es-PE" dirty="0"/>
              <a:t>No se han implementado aplicaciones móviles que muestren la información del OSCE y a través del cual se pueda notificar al usuario de la información de su interés, esto bajo el enfoque que sea la información actualizada la que vaya al usuario y no sea el usuario el que venga a buscar la información actualizada.</a:t>
            </a:r>
          </a:p>
          <a:p>
            <a:pPr lvl="0"/>
            <a:r>
              <a:rPr lang="es-PE" dirty="0"/>
              <a:t>Se usan versiones de software que están con soporte técnico de fabricante vencido, extendido o próximo a vencer.</a:t>
            </a:r>
          </a:p>
          <a:p>
            <a:pPr lvl="0"/>
            <a:r>
              <a:rPr lang="es-PE" dirty="0"/>
              <a:t>Existen sistemas cuya tecnológica no permite utilizar nuevos diseños, estándares y/o especificaciones que mejorarían la experiencia de usuario en Los softwares de aplicación que conforman los sistemas del OSCE.</a:t>
            </a:r>
          </a:p>
          <a:p>
            <a:pPr lvl="0"/>
            <a:r>
              <a:rPr lang="es-PE" dirty="0"/>
              <a:t>No se cuenta con plataforma tecnológica que permita incorporar la cultura de </a:t>
            </a:r>
            <a:r>
              <a:rPr lang="es-PE" dirty="0" err="1"/>
              <a:t>devops</a:t>
            </a:r>
            <a:r>
              <a:rPr lang="es-PE" dirty="0"/>
              <a:t> en el ciclo de vida del desarrollo de software, teniendo que realizarse muchas actividades de manera </a:t>
            </a:r>
            <a:r>
              <a:rPr lang="es-PE" dirty="0" err="1"/>
              <a:t>semi</a:t>
            </a:r>
            <a:r>
              <a:rPr lang="es-PE" dirty="0"/>
              <a:t>-automática o manual.</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284809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lvl="0"/>
            <a:r>
              <a:rPr lang="es-PE" dirty="0"/>
              <a:t>Permitir que Los softwares de aplicación del OSCE sean compatibles con tecnologías de acceso común a los interesados del OSCE.</a:t>
            </a:r>
          </a:p>
          <a:p>
            <a:pPr lvl="0"/>
            <a:r>
              <a:rPr lang="es-PE" dirty="0"/>
              <a:t>Mejorar las funcionalidades de búsquedas y consultas de los diferentes sistemas del OSCE.</a:t>
            </a:r>
          </a:p>
          <a:p>
            <a:pPr lvl="0"/>
            <a:r>
              <a:rPr lang="es-PE" dirty="0"/>
              <a:t>Permitir desarrollar softwares de aplicación que consolide el acceso de la información de los interesados del OSCE.</a:t>
            </a:r>
          </a:p>
          <a:p>
            <a:pPr lvl="0"/>
            <a:r>
              <a:rPr lang="es-PE" dirty="0"/>
              <a:t>Facilitar el intercambio de información entre los sistemas de las diferentes áreas organizacionales OSCE.</a:t>
            </a:r>
          </a:p>
          <a:p>
            <a:pPr lvl="0"/>
            <a:r>
              <a:rPr lang="es-PE" dirty="0"/>
              <a:t>Proporcionar a los interesados del OSCE acceso único a las diferentes softwares de aplicación que conformen los sistemas del OSCE.</a:t>
            </a:r>
          </a:p>
          <a:p>
            <a:pPr lvl="0"/>
            <a:r>
              <a:rPr lang="es-PE" dirty="0"/>
              <a:t>Permitir que los sistemas del OSCE realicen notificaciones de información a los dispositivos de escritorios y móviles de los interesados del OSCE.</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Objetivos específicos</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3112488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55000" lnSpcReduction="20000"/>
          </a:bodyPr>
          <a:lstStyle/>
          <a:p>
            <a:pPr lvl="0"/>
            <a:r>
              <a:rPr lang="es-ES" dirty="0" smtClean="0"/>
              <a:t>El </a:t>
            </a:r>
            <a:r>
              <a:rPr lang="es-ES" dirty="0"/>
              <a:t>uso de los recursos debe ser optimó, teniendo en cuenta criterios de pertinencia y reutilización.</a:t>
            </a:r>
          </a:p>
          <a:p>
            <a:pPr lvl="0"/>
            <a:r>
              <a:rPr lang="es-ES" dirty="0" smtClean="0"/>
              <a:t>Se </a:t>
            </a:r>
            <a:r>
              <a:rPr lang="es-ES" dirty="0"/>
              <a:t>debe fortalecer los esquemas que estandaricen y faciliten el intercambio de información, el manejo de fuentes únicas y la habilitación de servicios entre áreas organizacionales y entidades externas del OSCE.</a:t>
            </a:r>
          </a:p>
          <a:p>
            <a:pPr lvl="0"/>
            <a:r>
              <a:rPr lang="es-ES" dirty="0" smtClean="0"/>
              <a:t>Se </a:t>
            </a:r>
            <a:r>
              <a:rPr lang="es-ES" dirty="0"/>
              <a:t>deben componer nuevas soluciones y servicios sobre lo ya construido y definido, con la participación de todas aquellas áreas organizacionales del OSCE.</a:t>
            </a:r>
          </a:p>
          <a:p>
            <a:pPr lvl="0"/>
            <a:r>
              <a:rPr lang="es-ES" dirty="0" smtClean="0"/>
              <a:t>Se </a:t>
            </a:r>
            <a:r>
              <a:rPr lang="es-ES" dirty="0"/>
              <a:t>debe permitir la evolución continua y el ajuste de todos los componentes y dominios que integran la arquitectura del software, sin perder calidad ni articulación.</a:t>
            </a:r>
          </a:p>
          <a:p>
            <a:pPr lvl="0"/>
            <a:r>
              <a:rPr lang="es-ES" dirty="0" smtClean="0"/>
              <a:t>La </a:t>
            </a:r>
            <a:r>
              <a:rPr lang="es-ES" dirty="0"/>
              <a:t>definición, implementación y verificación de controles de seguridad de la información deben ser incluidos en los diseños de los sistemas del OSCE.</a:t>
            </a:r>
          </a:p>
          <a:p>
            <a:pPr lvl="0"/>
            <a:r>
              <a:rPr lang="es-ES" dirty="0" smtClean="0"/>
              <a:t>Para </a:t>
            </a:r>
            <a:r>
              <a:rPr lang="es-ES" dirty="0"/>
              <a:t>el planteamiento e incorporación de soluciones tecnológicas se debe tener en cuenta las recomendaciones, conceptos y normativas de los organismos internacionales competentes en la materia.</a:t>
            </a:r>
          </a:p>
          <a:p>
            <a:pPr lvl="0"/>
            <a:r>
              <a:rPr lang="es-ES" dirty="0" smtClean="0"/>
              <a:t>Es </a:t>
            </a:r>
            <a:r>
              <a:rPr lang="es-ES" dirty="0"/>
              <a:t>deseable que las herramientas utilizadas dispongan de licencia open </a:t>
            </a:r>
            <a:r>
              <a:rPr lang="es-ES" dirty="0" err="1"/>
              <a:t>source</a:t>
            </a:r>
            <a:r>
              <a:rPr lang="es-ES" dirty="0"/>
              <a:t> y/o  software libre, y además puedan ser ofrecidas como Software Público.</a:t>
            </a:r>
          </a:p>
          <a:p>
            <a:pPr lvl="0"/>
            <a:r>
              <a:rPr lang="es-ES" dirty="0" smtClean="0"/>
              <a:t>Todas </a:t>
            </a:r>
            <a:r>
              <a:rPr lang="es-ES" dirty="0"/>
              <a:t>las interfaces expuestas entre sistemas del OSCE deben cumplir con las disposiciones de accesibilidad y usabilidad.</a:t>
            </a:r>
          </a:p>
          <a:p>
            <a:pPr lvl="0"/>
            <a:r>
              <a:rPr lang="es-ES" dirty="0" smtClean="0"/>
              <a:t>Deben </a:t>
            </a:r>
            <a:r>
              <a:rPr lang="es-ES" dirty="0"/>
              <a:t>generarse servicios que proporcionen funciones generales a las necesidades de negocio del OSCE.</a:t>
            </a:r>
          </a:p>
          <a:p>
            <a:pPr lvl="0"/>
            <a:r>
              <a:rPr lang="es-ES" dirty="0" smtClean="0"/>
              <a:t>El </a:t>
            </a:r>
            <a:r>
              <a:rPr lang="es-ES" dirty="0"/>
              <a:t>intercambio de archivos a través de la plataforma de servicios deberá realizarse usando el estándar MTOM.</a:t>
            </a:r>
          </a:p>
          <a:p>
            <a:pPr lvl="0"/>
            <a:r>
              <a:rPr lang="es-ES" dirty="0" smtClean="0"/>
              <a:t>Todos </a:t>
            </a:r>
            <a:r>
              <a:rPr lang="es-ES" dirty="0"/>
              <a:t>los sistemas deben tener documentada su arquitectura.</a:t>
            </a:r>
          </a:p>
          <a:p>
            <a:pPr marL="0" indent="0">
              <a:buNone/>
            </a:pPr>
            <a:endParaRPr lang="es-PE" dirty="0"/>
          </a:p>
        </p:txBody>
      </p:sp>
      <p:sp>
        <p:nvSpPr>
          <p:cNvPr id="3" name="Marcador de texto 2"/>
          <p:cNvSpPr>
            <a:spLocks noGrp="1"/>
          </p:cNvSpPr>
          <p:nvPr>
            <p:ph type="body" sz="quarter" idx="13"/>
          </p:nvPr>
        </p:nvSpPr>
        <p:spPr/>
        <p:txBody>
          <a:bodyPr>
            <a:normAutofit/>
          </a:bodyPr>
          <a:lstStyle/>
          <a:p>
            <a:pPr marL="228600" lvl="1">
              <a:spcBef>
                <a:spcPts val="1000"/>
              </a:spcBef>
              <a:buNone/>
            </a:pPr>
            <a:r>
              <a:rPr lang="es-PE" b="1" dirty="0" smtClean="0"/>
              <a:t>Principios TI</a:t>
            </a:r>
            <a:endParaRPr lang="es-PE" dirty="0" smtClean="0"/>
          </a:p>
          <a:p>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721183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p:cNvSpPr>
            <a:spLocks noGrp="1"/>
          </p:cNvSpPr>
          <p:nvPr>
            <p:ph type="body" sz="quarter" idx="13"/>
          </p:nvPr>
        </p:nvSpPr>
        <p:spPr/>
        <p:txBody>
          <a:bodyPr/>
          <a:lstStyle/>
          <a:p>
            <a:r>
              <a:rPr lang="es-PE" dirty="0" smtClean="0"/>
              <a:t>Generalización de sistemas actuales del OSCE</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2053476" y="2440767"/>
            <a:ext cx="5037051" cy="4192791"/>
          </a:xfrm>
          <a:prstGeom prst="rect">
            <a:avLst/>
          </a:prstGeom>
          <a:noFill/>
          <a:ln>
            <a:noFill/>
          </a:ln>
        </p:spPr>
      </p:pic>
    </p:spTree>
    <p:extLst>
      <p:ext uri="{BB962C8B-B14F-4D97-AF65-F5344CB8AC3E}">
        <p14:creationId xmlns:p14="http://schemas.microsoft.com/office/powerpoint/2010/main" val="72001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lnSpcReduction="10000"/>
          </a:bodyPr>
          <a:lstStyle/>
          <a:p>
            <a:pPr marL="0" indent="0">
              <a:buNone/>
            </a:pPr>
            <a:r>
              <a:rPr lang="es-PE" sz="2000" dirty="0" smtClean="0"/>
              <a:t>L</a:t>
            </a:r>
            <a:r>
              <a:rPr lang="es-ES" sz="2000" dirty="0" smtClean="0"/>
              <a:t>a </a:t>
            </a:r>
            <a:r>
              <a:rPr lang="es-ES" sz="2000" dirty="0"/>
              <a:t>segregación de responsabilidad de consultas y comandos (CQRS) </a:t>
            </a:r>
            <a:r>
              <a:rPr lang="es-ES" sz="2000" dirty="0" smtClean="0"/>
              <a:t>separa </a:t>
            </a:r>
            <a:r>
              <a:rPr lang="es-ES" sz="2000" dirty="0"/>
              <a:t>el código que modifica el estado del código que </a:t>
            </a:r>
            <a:r>
              <a:rPr lang="es-ES" sz="2000" dirty="0" smtClean="0"/>
              <a:t>lee </a:t>
            </a:r>
            <a:r>
              <a:rPr lang="es-ES" sz="2000" dirty="0"/>
              <a:t>el estado. </a:t>
            </a:r>
            <a:endParaRPr lang="es-PE" sz="2000" dirty="0"/>
          </a:p>
        </p:txBody>
      </p:sp>
      <p:sp>
        <p:nvSpPr>
          <p:cNvPr id="9" name="Marcador de texto 8"/>
          <p:cNvSpPr>
            <a:spLocks noGrp="1"/>
          </p:cNvSpPr>
          <p:nvPr>
            <p:ph type="body" sz="quarter" idx="13"/>
          </p:nvPr>
        </p:nvSpPr>
        <p:spPr/>
        <p:txBody>
          <a:bodyPr/>
          <a:lstStyle/>
          <a:p>
            <a:r>
              <a:rPr lang="es-PE" dirty="0" smtClean="0"/>
              <a:t>Patrones - CQRS</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270171"/>
            <a:ext cx="8643998" cy="4789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docs.microsoft.com/en-us/azure/architecture/patterns/cqrs</a:t>
            </a:r>
            <a:endParaRPr lang="es-PE" sz="1400" dirty="0" smtClean="0"/>
          </a:p>
          <a:p>
            <a:pPr marL="0" indent="0">
              <a:spcBef>
                <a:spcPts val="0"/>
              </a:spcBef>
              <a:buNone/>
            </a:pPr>
            <a:r>
              <a:rPr lang="es-PE" sz="1400" dirty="0">
                <a:hlinkClick r:id="rId4"/>
              </a:rPr>
              <a:t>https://</a:t>
            </a:r>
            <a:r>
              <a:rPr lang="es-PE" sz="1400" dirty="0" smtClean="0">
                <a:hlinkClick r:id="rId4"/>
              </a:rPr>
              <a:t>martinfowler.com/bliki/CQRS.html</a:t>
            </a:r>
            <a:r>
              <a:rPr lang="es-PE" sz="1400" dirty="0" smtClean="0"/>
              <a:t> </a:t>
            </a:r>
            <a:endParaRPr lang="es-PE" sz="1400" dirty="0"/>
          </a:p>
        </p:txBody>
      </p:sp>
      <p:pic>
        <p:nvPicPr>
          <p:cNvPr id="3" name="Imagen 2"/>
          <p:cNvPicPr>
            <a:picLocks noChangeAspect="1"/>
          </p:cNvPicPr>
          <p:nvPr/>
        </p:nvPicPr>
        <p:blipFill>
          <a:blip r:embed="rId5"/>
          <a:stretch>
            <a:fillRect/>
          </a:stretch>
        </p:blipFill>
        <p:spPr>
          <a:xfrm>
            <a:off x="1978709" y="2412546"/>
            <a:ext cx="4620526" cy="3429000"/>
          </a:xfrm>
          <a:prstGeom prst="rect">
            <a:avLst/>
          </a:prstGeom>
        </p:spPr>
      </p:pic>
    </p:spTree>
    <p:extLst>
      <p:ext uri="{BB962C8B-B14F-4D97-AF65-F5344CB8AC3E}">
        <p14:creationId xmlns:p14="http://schemas.microsoft.com/office/powerpoint/2010/main" val="1616528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Cree servicios back-</a:t>
            </a:r>
            <a:r>
              <a:rPr lang="es-ES" sz="2000" dirty="0" err="1"/>
              <a:t>end</a:t>
            </a:r>
            <a:r>
              <a:rPr lang="es-ES" sz="2000" dirty="0"/>
              <a:t> separados para ser consumidos por aplicaciones </a:t>
            </a:r>
            <a:r>
              <a:rPr lang="es-ES" sz="2000" dirty="0" err="1"/>
              <a:t>frontend</a:t>
            </a:r>
            <a:r>
              <a:rPr lang="es-ES" sz="2000" dirty="0"/>
              <a:t> o interfaces específicas. Este patrón es útil cuando desea evitar la personalización de un único </a:t>
            </a:r>
            <a:r>
              <a:rPr lang="es-ES" sz="2000" dirty="0" err="1"/>
              <a:t>backend</a:t>
            </a:r>
            <a:r>
              <a:rPr lang="es-ES" sz="2000" dirty="0"/>
              <a:t> para múltiples interfaces. </a:t>
            </a:r>
            <a:r>
              <a:rPr lang="es-ES" sz="2000" dirty="0" smtClean="0"/>
              <a:t> Esta relacionado a API Gateway</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Backends</a:t>
            </a:r>
            <a:r>
              <a:rPr lang="es-PE" dirty="0"/>
              <a:t> </a:t>
            </a:r>
            <a:r>
              <a:rPr lang="es-PE" dirty="0" err="1"/>
              <a:t>for</a:t>
            </a:r>
            <a:r>
              <a:rPr lang="es-PE" dirty="0"/>
              <a:t> </a:t>
            </a:r>
            <a:r>
              <a:rPr lang="es-PE" dirty="0" err="1" smtClean="0"/>
              <a:t>Frontends</a:t>
            </a:r>
            <a:r>
              <a:rPr lang="es-PE" dirty="0" smtClean="0"/>
              <a:t> (BFF)</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docs.microsoft.com/en-us/azure/architecture/patterns/backends-for-frontends</a:t>
            </a:r>
            <a:endParaRPr lang="es-PE" sz="1400" dirty="0" smtClean="0"/>
          </a:p>
          <a:p>
            <a:pPr marL="0" indent="0">
              <a:spcBef>
                <a:spcPts val="0"/>
              </a:spcBef>
              <a:buNone/>
            </a:pPr>
            <a:r>
              <a:rPr lang="es-PE" sz="1400" dirty="0">
                <a:hlinkClick r:id="rId4"/>
              </a:rPr>
              <a:t>http://samnewman.io/patterns/architectural/bff</a:t>
            </a:r>
            <a:r>
              <a:rPr lang="es-PE" sz="1400" dirty="0" smtClean="0">
                <a:hlinkClick r:id="rId4"/>
              </a:rPr>
              <a:t>/</a:t>
            </a:r>
            <a:endParaRPr lang="es-PE" sz="1400" dirty="0" smtClean="0"/>
          </a:p>
          <a:p>
            <a:pPr marL="0" indent="0">
              <a:spcBef>
                <a:spcPts val="0"/>
              </a:spcBef>
              <a:buNone/>
            </a:pPr>
            <a:r>
              <a:rPr lang="es-PE" sz="1400" dirty="0">
                <a:hlinkClick r:id="rId5"/>
              </a:rPr>
              <a:t>http://</a:t>
            </a:r>
            <a:r>
              <a:rPr lang="es-PE" sz="1400" dirty="0" smtClean="0">
                <a:hlinkClick r:id="rId5"/>
              </a:rPr>
              <a:t>microservices.io/patterns/apigateway.html</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4" name="Imagen 3"/>
          <p:cNvPicPr>
            <a:picLocks noChangeAspect="1"/>
          </p:cNvPicPr>
          <p:nvPr/>
        </p:nvPicPr>
        <p:blipFill>
          <a:blip r:embed="rId6"/>
          <a:stretch>
            <a:fillRect/>
          </a:stretch>
        </p:blipFill>
        <p:spPr>
          <a:xfrm>
            <a:off x="932097" y="2471057"/>
            <a:ext cx="7351244" cy="3265714"/>
          </a:xfrm>
          <a:prstGeom prst="rect">
            <a:avLst/>
          </a:prstGeom>
        </p:spPr>
      </p:pic>
    </p:spTree>
    <p:extLst>
      <p:ext uri="{BB962C8B-B14F-4D97-AF65-F5344CB8AC3E}">
        <p14:creationId xmlns:p14="http://schemas.microsoft.com/office/powerpoint/2010/main" val="745082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285720" y="1656659"/>
            <a:ext cx="8643998" cy="629341"/>
          </a:xfrm>
        </p:spPr>
        <p:txBody>
          <a:bodyPr>
            <a:normAutofit fontScale="77500" lnSpcReduction="20000"/>
          </a:bodyPr>
          <a:lstStyle/>
          <a:p>
            <a:pPr marL="0" indent="0">
              <a:buNone/>
            </a:pPr>
            <a:r>
              <a:rPr lang="es-ES" sz="2000" dirty="0"/>
              <a:t>Delegue la autenticación a un proveedor de identidad externo. Esto puede simplificar el desarrollo, minimizar el requisito de administración del usuario y mejorar la experiencia del usuario de la aplicación</a:t>
            </a:r>
            <a:endParaRPr lang="es-PE" sz="2000" dirty="0"/>
          </a:p>
        </p:txBody>
      </p:sp>
      <p:sp>
        <p:nvSpPr>
          <p:cNvPr id="9" name="Marcador de texto 8"/>
          <p:cNvSpPr>
            <a:spLocks noGrp="1"/>
          </p:cNvSpPr>
          <p:nvPr>
            <p:ph type="body" sz="quarter" idx="13"/>
          </p:nvPr>
        </p:nvSpPr>
        <p:spPr/>
        <p:txBody>
          <a:bodyPr/>
          <a:lstStyle/>
          <a:p>
            <a:r>
              <a:rPr lang="es-PE" dirty="0" smtClean="0"/>
              <a:t>Patrones </a:t>
            </a:r>
            <a:r>
              <a:rPr lang="es-PE" dirty="0"/>
              <a:t>- </a:t>
            </a:r>
            <a:r>
              <a:rPr lang="es-PE" dirty="0" err="1"/>
              <a:t>Federated</a:t>
            </a:r>
            <a:r>
              <a:rPr lang="es-PE" dirty="0"/>
              <a:t> </a:t>
            </a:r>
            <a:r>
              <a:rPr lang="es-PE" dirty="0" err="1"/>
              <a:t>Identity</a:t>
            </a:r>
            <a:endParaRPr lang="es-PE" dirty="0"/>
          </a:p>
        </p:txBody>
      </p:sp>
      <p:sp>
        <p:nvSpPr>
          <p:cNvPr id="2" name="Título 1"/>
          <p:cNvSpPr>
            <a:spLocks noGrp="1"/>
          </p:cNvSpPr>
          <p:nvPr>
            <p:ph type="title"/>
          </p:nvPr>
        </p:nvSpPr>
        <p:spPr/>
        <p:txBody>
          <a:bodyPr/>
          <a:lstStyle/>
          <a:p>
            <a:r>
              <a:rPr lang="es-ES" dirty="0" smtClean="0"/>
              <a:t>Propuesta de la visión de arquitecturas de software para el OSCE</a:t>
            </a:r>
            <a:endParaRPr lang="es-PE" dirty="0"/>
          </a:p>
        </p:txBody>
      </p:sp>
      <p:sp>
        <p:nvSpPr>
          <p:cNvPr id="7" name="Marcador de contenido 7"/>
          <p:cNvSpPr txBox="1">
            <a:spLocks/>
          </p:cNvSpPr>
          <p:nvPr/>
        </p:nvSpPr>
        <p:spPr>
          <a:xfrm>
            <a:off x="285720" y="6183086"/>
            <a:ext cx="8643998" cy="6749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s-PE" sz="1400" dirty="0">
                <a:hlinkClick r:id="rId3"/>
              </a:rPr>
              <a:t>https://</a:t>
            </a:r>
            <a:r>
              <a:rPr lang="es-PE" sz="1400" dirty="0" smtClean="0">
                <a:hlinkClick r:id="rId3"/>
              </a:rPr>
              <a:t>docs.microsoft.com/en-us/azure/architecture/patterns/federated-identity</a:t>
            </a:r>
            <a:endParaRPr lang="es-PE" sz="1400" dirty="0" smtClean="0"/>
          </a:p>
          <a:p>
            <a:pPr marL="0" indent="0">
              <a:spcBef>
                <a:spcPts val="0"/>
              </a:spcBef>
              <a:buNone/>
            </a:pPr>
            <a:r>
              <a:rPr lang="es-PE" sz="1400" dirty="0">
                <a:hlinkClick r:id="rId4"/>
              </a:rPr>
              <a:t>http://</a:t>
            </a:r>
            <a:r>
              <a:rPr lang="es-PE" sz="1400" dirty="0" smtClean="0">
                <a:hlinkClick r:id="rId4"/>
              </a:rPr>
              <a:t>soapatterns.org/candidate_patterns/federated_identity</a:t>
            </a:r>
            <a:endParaRPr lang="es-PE" sz="1400" dirty="0" smtClean="0"/>
          </a:p>
          <a:p>
            <a:pPr marL="0" indent="0">
              <a:spcBef>
                <a:spcPts val="0"/>
              </a:spcBef>
              <a:buNone/>
            </a:pPr>
            <a:endParaRPr lang="es-PE" sz="1400" dirty="0"/>
          </a:p>
          <a:p>
            <a:pPr marL="0" indent="0">
              <a:spcBef>
                <a:spcPts val="0"/>
              </a:spcBef>
              <a:buNone/>
            </a:pPr>
            <a:endParaRPr lang="es-PE" sz="1400" dirty="0"/>
          </a:p>
        </p:txBody>
      </p:sp>
      <p:pic>
        <p:nvPicPr>
          <p:cNvPr id="3" name="Imagen 2"/>
          <p:cNvPicPr>
            <a:picLocks noChangeAspect="1"/>
          </p:cNvPicPr>
          <p:nvPr/>
        </p:nvPicPr>
        <p:blipFill>
          <a:blip r:embed="rId5"/>
          <a:stretch>
            <a:fillRect/>
          </a:stretch>
        </p:blipFill>
        <p:spPr>
          <a:xfrm>
            <a:off x="1039223" y="2728221"/>
            <a:ext cx="6223716" cy="2697752"/>
          </a:xfrm>
          <a:prstGeom prst="rect">
            <a:avLst/>
          </a:prstGeom>
        </p:spPr>
      </p:pic>
    </p:spTree>
    <p:extLst>
      <p:ext uri="{BB962C8B-B14F-4D97-AF65-F5344CB8AC3E}">
        <p14:creationId xmlns:p14="http://schemas.microsoft.com/office/powerpoint/2010/main" val="34117750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PE"/>
          </a:p>
        </p:txBody>
      </p:sp>
      <p:sp>
        <p:nvSpPr>
          <p:cNvPr id="4" name="Marcador de texto 3"/>
          <p:cNvSpPr>
            <a:spLocks noGrp="1"/>
          </p:cNvSpPr>
          <p:nvPr>
            <p:ph type="body" sz="quarter" idx="13"/>
          </p:nvPr>
        </p:nvSpPr>
        <p:spPr/>
        <p:txBody>
          <a:bodyPr/>
          <a:lstStyle/>
          <a:p>
            <a:r>
              <a:rPr lang="es-PE" dirty="0" smtClean="0"/>
              <a:t>Generalización de propuesta de sistemas del OSCE</a:t>
            </a:r>
            <a:endParaRPr lang="es-PE" dirty="0"/>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791626" y="2087595"/>
            <a:ext cx="5560753" cy="4612465"/>
          </a:xfrm>
          <a:prstGeom prst="rect">
            <a:avLst/>
          </a:prstGeom>
          <a:noFill/>
          <a:ln>
            <a:noFill/>
          </a:ln>
        </p:spPr>
      </p:pic>
    </p:spTree>
    <p:extLst>
      <p:ext uri="{BB962C8B-B14F-4D97-AF65-F5344CB8AC3E}">
        <p14:creationId xmlns:p14="http://schemas.microsoft.com/office/powerpoint/2010/main" val="17324888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p:txBody>
          <a:bodyPr/>
          <a:lstStyle/>
          <a:p>
            <a:r>
              <a:rPr lang="es-PE" dirty="0" smtClean="0"/>
              <a:t>Propuesta de plataformas tecnológicas </a:t>
            </a:r>
          </a:p>
          <a:p>
            <a:endParaRPr lang="es-PE" dirty="0"/>
          </a:p>
        </p:txBody>
      </p:sp>
      <p:sp>
        <p:nvSpPr>
          <p:cNvPr id="2" name="Título 1"/>
          <p:cNvSpPr>
            <a:spLocks noGrp="1"/>
          </p:cNvSpPr>
          <p:nvPr>
            <p:ph type="title"/>
          </p:nvPr>
        </p:nvSpPr>
        <p:spPr/>
        <p:txBody>
          <a:bodyPr>
            <a:normAutofit/>
          </a:bodyPr>
          <a:lstStyle/>
          <a:p>
            <a:r>
              <a:rPr lang="es-ES" dirty="0"/>
              <a:t>Propuesta de la visión de arquitecturas de software para el OSCE</a:t>
            </a:r>
            <a:endParaRPr lang="es-PE" dirty="0"/>
          </a:p>
        </p:txBody>
      </p:sp>
      <p:pic>
        <p:nvPicPr>
          <p:cNvPr id="9" name="Imagen 8"/>
          <p:cNvPicPr>
            <a:picLocks noChangeAspect="1"/>
          </p:cNvPicPr>
          <p:nvPr/>
        </p:nvPicPr>
        <p:blipFill>
          <a:blip r:embed="rId3"/>
          <a:stretch>
            <a:fillRect/>
          </a:stretch>
        </p:blipFill>
        <p:spPr>
          <a:xfrm>
            <a:off x="462280" y="1473862"/>
            <a:ext cx="7981809" cy="5421476"/>
          </a:xfrm>
          <a:prstGeom prst="rect">
            <a:avLst/>
          </a:prstGeom>
        </p:spPr>
      </p:pic>
    </p:spTree>
    <p:extLst>
      <p:ext uri="{BB962C8B-B14F-4D97-AF65-F5344CB8AC3E}">
        <p14:creationId xmlns:p14="http://schemas.microsoft.com/office/powerpoint/2010/main" val="3212374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947613" cy="4795848"/>
          </a:xfrm>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a:t>Apache HTTP Server 2.4</a:t>
            </a:r>
          </a:p>
          <a:p>
            <a:pPr marL="342891" indent="-342891">
              <a:buFont typeface="Arial" panose="020B0604020202020204" pitchFamily="34" charset="0"/>
              <a:buChar char="•"/>
            </a:pPr>
            <a:r>
              <a:rPr lang="es-PE" sz="2400" dirty="0"/>
              <a:t>PHP 7.1</a:t>
            </a:r>
          </a:p>
          <a:p>
            <a:pPr marL="342891" indent="-342891">
              <a:buFont typeface="Arial" panose="020B0604020202020204" pitchFamily="34" charset="0"/>
              <a:buChar char="•"/>
            </a:pPr>
            <a:r>
              <a:rPr lang="es-PE" sz="2400" dirty="0" err="1"/>
              <a:t>Wordpress</a:t>
            </a:r>
            <a:r>
              <a:rPr lang="es-PE" sz="2400" dirty="0"/>
              <a:t> </a:t>
            </a:r>
            <a:r>
              <a:rPr lang="es-PE" sz="2400" dirty="0" smtClean="0"/>
              <a:t>4.9</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de Portales</a:t>
            </a:r>
          </a:p>
        </p:txBody>
      </p:sp>
      <p:pic>
        <p:nvPicPr>
          <p:cNvPr id="5" name="Imagen 4"/>
          <p:cNvPicPr>
            <a:picLocks noChangeAspect="1"/>
          </p:cNvPicPr>
          <p:nvPr/>
        </p:nvPicPr>
        <p:blipFill>
          <a:blip r:embed="rId3"/>
          <a:stretch>
            <a:fillRect/>
          </a:stretch>
        </p:blipFill>
        <p:spPr>
          <a:xfrm>
            <a:off x="4233333" y="1438655"/>
            <a:ext cx="4639409" cy="4759325"/>
          </a:xfrm>
          <a:prstGeom prst="rect">
            <a:avLst/>
          </a:prstGeom>
        </p:spPr>
      </p:pic>
    </p:spTree>
    <p:extLst>
      <p:ext uri="{BB962C8B-B14F-4D97-AF65-F5344CB8AC3E}">
        <p14:creationId xmlns:p14="http://schemas.microsoft.com/office/powerpoint/2010/main" val="4139080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PE" sz="4000" dirty="0"/>
              <a:t>Diagnóstico de las arquitecturas de software</a:t>
            </a:r>
            <a:endParaRPr lang="es-PE" sz="4000" dirty="0" smtClean="0"/>
          </a:p>
        </p:txBody>
      </p:sp>
    </p:spTree>
    <p:extLst>
      <p:ext uri="{BB962C8B-B14F-4D97-AF65-F5344CB8AC3E}">
        <p14:creationId xmlns:p14="http://schemas.microsoft.com/office/powerpoint/2010/main" val="3016723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Red </a:t>
            </a:r>
            <a:r>
              <a:rPr lang="es-ES" dirty="0" err="1"/>
              <a:t>Hat</a:t>
            </a:r>
            <a:r>
              <a:rPr lang="es-ES" dirty="0"/>
              <a:t> Enterprise Linux también conocido por sus siglas RHEL es una distribución comercial de GNU/Linux desarrollada por Red </a:t>
            </a:r>
            <a:r>
              <a:rPr lang="es-ES" dirty="0" err="1"/>
              <a:t>Hat</a:t>
            </a:r>
            <a:r>
              <a:rPr lang="es-ES" dirty="0"/>
              <a:t>. Es la versión comercial basada en </a:t>
            </a:r>
            <a:r>
              <a:rPr lang="es-ES" dirty="0" err="1" smtClean="0"/>
              <a:t>Fedora</a:t>
            </a:r>
            <a:r>
              <a:rPr lang="es-ES" dirty="0"/>
              <a:t>.</a:t>
            </a:r>
            <a:endParaRPr lang="es-ES" dirty="0" smtClean="0"/>
          </a:p>
          <a:p>
            <a:pPr algn="just"/>
            <a:r>
              <a:rPr lang="es-ES" dirty="0" smtClean="0"/>
              <a:t>Características</a:t>
            </a:r>
            <a:r>
              <a:rPr lang="es-ES" dirty="0"/>
              <a:t>:</a:t>
            </a:r>
          </a:p>
          <a:p>
            <a:pPr lvl="1" algn="just"/>
            <a:r>
              <a:rPr lang="es-ES" dirty="0"/>
              <a:t>Las variantes son versiones personalizadas de Red </a:t>
            </a:r>
            <a:r>
              <a:rPr lang="es-ES" dirty="0" err="1"/>
              <a:t>Hat</a:t>
            </a:r>
            <a:r>
              <a:rPr lang="es-ES" dirty="0"/>
              <a:t> Enterprise Linux Server para casos prácticos, aplicaciones y arquitecturas de hardware específicos.</a:t>
            </a:r>
          </a:p>
          <a:p>
            <a:pPr lvl="1" algn="just"/>
            <a:r>
              <a:rPr lang="es-ES" dirty="0" smtClean="0"/>
              <a:t>Red </a:t>
            </a:r>
            <a:r>
              <a:rPr lang="es-ES" dirty="0" err="1"/>
              <a:t>Hat</a:t>
            </a:r>
            <a:r>
              <a:rPr lang="es-ES" dirty="0"/>
              <a:t> Enterprise Linux </a:t>
            </a:r>
            <a:r>
              <a:rPr lang="es-ES" dirty="0" err="1"/>
              <a:t>Atomic</a:t>
            </a:r>
            <a:r>
              <a:rPr lang="es-ES" dirty="0"/>
              <a:t> Host; es un sistema operativo (SO) seguro con impacto mínimo en la memoria y optimizado para ejecutar contenedores Linux</a:t>
            </a:r>
            <a:r>
              <a:rPr lang="es-ES" dirty="0" smtClean="0"/>
              <a:t>.</a:t>
            </a:r>
          </a:p>
          <a:p>
            <a:pPr algn="just"/>
            <a:r>
              <a:rPr lang="es-ES" dirty="0" smtClean="0"/>
              <a:t>Escenarios </a:t>
            </a:r>
            <a:r>
              <a:rPr lang="es-ES" dirty="0"/>
              <a:t>de uso</a:t>
            </a:r>
            <a:r>
              <a:rPr lang="es-ES" dirty="0" smtClean="0"/>
              <a:t>:</a:t>
            </a:r>
          </a:p>
          <a:p>
            <a:pPr lvl="1" algn="just"/>
            <a:r>
              <a:rPr lang="es-ES" dirty="0" smtClean="0"/>
              <a:t>Sistema operativo para servidores que proporcionen servicios TI en arquitecturas x86_64, </a:t>
            </a:r>
            <a:r>
              <a:rPr lang="es-ES" dirty="0" err="1" smtClean="0"/>
              <a:t>power</a:t>
            </a:r>
            <a:r>
              <a:rPr lang="es-ES" dirty="0" smtClean="0"/>
              <a:t>, </a:t>
            </a:r>
            <a:r>
              <a:rPr lang="es-ES" dirty="0" err="1" smtClean="0"/>
              <a:t>System</a:t>
            </a:r>
            <a:r>
              <a:rPr lang="es-ES" dirty="0" smtClean="0"/>
              <a:t> Z.</a:t>
            </a:r>
            <a:endParaRPr lang="es-ES" dirty="0"/>
          </a:p>
          <a:p>
            <a:pPr algn="just"/>
            <a:r>
              <a:rPr lang="es-ES" dirty="0" err="1" smtClean="0"/>
              <a:t>URL's</a:t>
            </a:r>
            <a:r>
              <a:rPr lang="es-ES" dirty="0" smtClean="0"/>
              <a:t> de referencia:</a:t>
            </a:r>
            <a:endParaRPr lang="es-ES" dirty="0"/>
          </a:p>
          <a:p>
            <a:pPr lvl="1" algn="just"/>
            <a:r>
              <a:rPr lang="es-ES" dirty="0">
                <a:hlinkClick r:id="rId2"/>
              </a:rPr>
              <a:t>https://</a:t>
            </a:r>
            <a:r>
              <a:rPr lang="es-ES" dirty="0" smtClean="0">
                <a:hlinkClick r:id="rId2"/>
              </a:rPr>
              <a:t>www.redhat.com/es/technologies/linux-platforms/enterprise-linux/options</a:t>
            </a:r>
            <a:endParaRPr lang="es-ES" dirty="0" smtClean="0"/>
          </a:p>
          <a:p>
            <a:pPr lvl="1" algn="just"/>
            <a:r>
              <a:rPr lang="es-ES" dirty="0">
                <a:hlinkClick r:id="rId3"/>
              </a:rPr>
              <a:t>https://www.forbes.com/sites/adrianbridgwater/2017/08/03/red-hat-pushes-linux-towards-the-four-footprints-of-technology/#</a:t>
            </a:r>
            <a:r>
              <a:rPr lang="es-ES" dirty="0" smtClean="0">
                <a:hlinkClick r:id="rId3"/>
              </a:rPr>
              <a:t>67102c9f44d5</a:t>
            </a:r>
            <a:endParaRPr lang="es-ES" dirty="0" smtClean="0"/>
          </a:p>
          <a:p>
            <a:pPr lvl="2" algn="just"/>
            <a:endParaRPr lang="es-ES" dirty="0"/>
          </a:p>
          <a:p>
            <a:pPr algn="just"/>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RHEL 7.4</a:t>
            </a:r>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023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a:t>Apache ha sido ampliamente adoptado porque es completamente de código abierto, y su arquitectura modular se puede personalizar para adaptarse a diferentes necesidades. </a:t>
            </a:r>
            <a:r>
              <a:rPr lang="es-ES" dirty="0"/>
              <a:t> </a:t>
            </a:r>
            <a:endParaRPr lang="es-ES" dirty="0" smtClean="0"/>
          </a:p>
          <a:p>
            <a:pPr algn="just"/>
            <a:r>
              <a:rPr lang="es-ES" dirty="0" smtClean="0"/>
              <a:t>Características</a:t>
            </a:r>
            <a:r>
              <a:rPr lang="es-ES" dirty="0"/>
              <a:t>:</a:t>
            </a:r>
          </a:p>
          <a:p>
            <a:pPr lvl="1" algn="just"/>
            <a:r>
              <a:rPr lang="es-ES" dirty="0"/>
              <a:t>Debido a que Apache aísla su funcionalidad principal (cómo maneja las solicitudes, los enchufes, etc.) del resto de sus módulos, los desarrolladores han podido crear y contribuir con </a:t>
            </a:r>
            <a:r>
              <a:rPr lang="es-ES" dirty="0" smtClean="0"/>
              <a:t>módulos </a:t>
            </a:r>
            <a:r>
              <a:rPr lang="es-ES" dirty="0"/>
              <a:t>sin afectar la funcionalidad central del servidor </a:t>
            </a:r>
            <a:r>
              <a:rPr lang="es-ES" dirty="0" smtClean="0"/>
              <a:t>web.</a:t>
            </a:r>
          </a:p>
          <a:p>
            <a:r>
              <a:rPr lang="es-ES" dirty="0" smtClean="0"/>
              <a:t>Escenarios </a:t>
            </a:r>
            <a:r>
              <a:rPr lang="es-ES" dirty="0"/>
              <a:t>de uso</a:t>
            </a:r>
            <a:r>
              <a:rPr lang="es-ES" dirty="0" smtClean="0"/>
              <a:t>:</a:t>
            </a:r>
          </a:p>
          <a:p>
            <a:pPr lvl="1"/>
            <a:r>
              <a:rPr lang="es-ES" dirty="0" smtClean="0"/>
              <a:t>Servidor web con soporte a lenguajes como PHP, Python, Perl</a:t>
            </a:r>
          </a:p>
          <a:p>
            <a:pPr lvl="1"/>
            <a:r>
              <a:rPr lang="es-ES" dirty="0" smtClean="0"/>
              <a:t>Balanceador de carga.</a:t>
            </a:r>
          </a:p>
          <a:p>
            <a:pPr lvl="1"/>
            <a:r>
              <a:rPr lang="es-ES" dirty="0" smtClean="0"/>
              <a:t>Proxy reverso.</a:t>
            </a:r>
            <a:endParaRPr lang="es-ES" dirty="0"/>
          </a:p>
          <a:p>
            <a:r>
              <a:rPr lang="es-ES" dirty="0" err="1" smtClean="0"/>
              <a:t>URL's</a:t>
            </a:r>
            <a:r>
              <a:rPr lang="es-ES" dirty="0" smtClean="0"/>
              <a:t> de referencia:</a:t>
            </a:r>
            <a:endParaRPr lang="es-ES" dirty="0"/>
          </a:p>
          <a:p>
            <a:pPr lvl="1"/>
            <a:r>
              <a:rPr lang="es-ES" dirty="0">
                <a:hlinkClick r:id="rId2"/>
              </a:rPr>
              <a:t>https://</a:t>
            </a:r>
            <a:r>
              <a:rPr lang="es-ES" dirty="0" smtClean="0">
                <a:hlinkClick r:id="rId2"/>
              </a:rPr>
              <a:t>httpd.apache.org/</a:t>
            </a:r>
            <a:endParaRPr lang="es-ES" dirty="0" smtClean="0"/>
          </a:p>
          <a:p>
            <a:pPr lvl="1"/>
            <a:r>
              <a:rPr lang="es-ES" dirty="0" smtClean="0">
                <a:hlinkClick r:id="rId3"/>
              </a:rPr>
              <a:t>https</a:t>
            </a:r>
            <a:r>
              <a:rPr lang="es-ES" dirty="0">
                <a:hlinkClick r:id="rId3"/>
              </a:rPr>
              <a:t>://</a:t>
            </a:r>
            <a:r>
              <a:rPr lang="es-ES" dirty="0" smtClean="0">
                <a:hlinkClick r:id="rId3"/>
              </a:rPr>
              <a:t>w3techs.com/technologies/history_overview/web_server</a:t>
            </a:r>
            <a:endParaRPr lang="es-ES" dirty="0"/>
          </a:p>
          <a:p>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Apache HTTP Server 2.4</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713927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smtClean="0"/>
              <a:t>Acrónimo </a:t>
            </a:r>
            <a:r>
              <a:rPr lang="es-ES" dirty="0"/>
              <a:t>recursivo de PHP: </a:t>
            </a:r>
            <a:r>
              <a:rPr lang="es-ES" dirty="0" err="1"/>
              <a:t>Hypertext</a:t>
            </a:r>
            <a:r>
              <a:rPr lang="es-ES" dirty="0"/>
              <a:t> </a:t>
            </a:r>
            <a:r>
              <a:rPr lang="es-ES" dirty="0" err="1"/>
              <a:t>Preprocessor</a:t>
            </a:r>
            <a:r>
              <a:rPr lang="es-ES" dirty="0"/>
              <a:t>) es un lenguaje de código abierto muy popular especialmente adecuado para el desarrollo web y que puede ser incrustado en HTML</a:t>
            </a:r>
            <a:r>
              <a:rPr lang="es-PE" dirty="0" smtClean="0"/>
              <a:t>. </a:t>
            </a:r>
            <a:r>
              <a:rPr lang="es-ES" dirty="0"/>
              <a:t> </a:t>
            </a:r>
            <a:endParaRPr lang="es-ES" dirty="0" smtClean="0"/>
          </a:p>
          <a:p>
            <a:pPr algn="just"/>
            <a:r>
              <a:rPr lang="es-ES" dirty="0" smtClean="0"/>
              <a:t>Características</a:t>
            </a:r>
            <a:r>
              <a:rPr lang="es-ES" dirty="0"/>
              <a:t>:</a:t>
            </a:r>
          </a:p>
          <a:p>
            <a:pPr lvl="1"/>
            <a:r>
              <a:rPr lang="es-ES" dirty="0"/>
              <a:t>Orientado al desarrollo de aplicaciones web dinámicas con acceso a información almacenada en una base de datos.</a:t>
            </a:r>
          </a:p>
          <a:p>
            <a:pPr lvl="1"/>
            <a:r>
              <a:rPr lang="es-ES" dirty="0" smtClean="0"/>
              <a:t>Capacidad </a:t>
            </a:r>
            <a:r>
              <a:rPr lang="es-ES" dirty="0"/>
              <a:t>de expandir su potencial utilizando módulos (llamados </a:t>
            </a:r>
            <a:r>
              <a:rPr lang="es-ES" dirty="0" err="1"/>
              <a:t>ext's</a:t>
            </a:r>
            <a:r>
              <a:rPr lang="es-ES" dirty="0"/>
              <a:t> o extensiones</a:t>
            </a:r>
            <a:r>
              <a:rPr lang="es-ES" dirty="0" smtClean="0"/>
              <a:t>).</a:t>
            </a:r>
          </a:p>
          <a:p>
            <a:r>
              <a:rPr lang="es-ES" dirty="0" smtClean="0"/>
              <a:t>Escenarios </a:t>
            </a:r>
            <a:r>
              <a:rPr lang="es-ES" dirty="0"/>
              <a:t>de uso</a:t>
            </a:r>
            <a:r>
              <a:rPr lang="es-ES" dirty="0" smtClean="0"/>
              <a:t>:</a:t>
            </a:r>
          </a:p>
          <a:p>
            <a:pPr lvl="1"/>
            <a:r>
              <a:rPr lang="es-ES" dirty="0"/>
              <a:t>Scripts del lado del servidor. Este es el campo más tradicional y el foco principal. </a:t>
            </a:r>
            <a:endParaRPr lang="es-ES" dirty="0" smtClean="0"/>
          </a:p>
          <a:p>
            <a:pPr lvl="1"/>
            <a:r>
              <a:rPr lang="es-ES" dirty="0"/>
              <a:t>Scripts desde la línea de comandos. Se puede crear un script de PHP y ejecutarlo sin necesidad de un servidor o </a:t>
            </a:r>
            <a:r>
              <a:rPr lang="es-ES" dirty="0" smtClean="0"/>
              <a:t>navegador.</a:t>
            </a:r>
          </a:p>
          <a:p>
            <a:r>
              <a:rPr lang="es-ES" dirty="0" err="1" smtClean="0"/>
              <a:t>URL's</a:t>
            </a:r>
            <a:r>
              <a:rPr lang="es-ES" dirty="0" smtClean="0"/>
              <a:t> de referencia:</a:t>
            </a:r>
            <a:endParaRPr lang="es-ES" dirty="0"/>
          </a:p>
          <a:p>
            <a:pPr lvl="1"/>
            <a:r>
              <a:rPr lang="es-ES" dirty="0">
                <a:hlinkClick r:id="rId3"/>
              </a:rPr>
              <a:t>http://</a:t>
            </a:r>
            <a:r>
              <a:rPr lang="es-ES" dirty="0" smtClean="0">
                <a:hlinkClick r:id="rId3"/>
              </a:rPr>
              <a:t>php.net</a:t>
            </a:r>
            <a:endParaRPr lang="es-ES" dirty="0" smtClean="0"/>
          </a:p>
          <a:p>
            <a:pPr lvl="1"/>
            <a:r>
              <a:rPr lang="es-ES" dirty="0">
                <a:hlinkClick r:id="rId4"/>
              </a:rPr>
              <a:t>http://</a:t>
            </a:r>
            <a:r>
              <a:rPr lang="es-ES" dirty="0" smtClean="0">
                <a:hlinkClick r:id="rId4"/>
              </a:rPr>
              <a:t>php.net/manual/es/index.php</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w3techs.com/technologies/history_overview/programming_language</a:t>
            </a:r>
            <a:endParaRPr lang="es-ES" dirty="0" smtClean="0"/>
          </a:p>
          <a:p>
            <a:pPr lvl="1"/>
            <a:endParaRPr lang="es-PE" dirty="0"/>
          </a:p>
        </p:txBody>
      </p:sp>
      <p:sp>
        <p:nvSpPr>
          <p:cNvPr id="3" name="Marcador de texto 2"/>
          <p:cNvSpPr>
            <a:spLocks noGrp="1"/>
          </p:cNvSpPr>
          <p:nvPr>
            <p:ph type="body" sz="quarter" idx="13"/>
          </p:nvPr>
        </p:nvSpPr>
        <p:spPr/>
        <p:txBody>
          <a:bodyPr/>
          <a:lstStyle/>
          <a:p>
            <a:r>
              <a:rPr lang="es-PE" dirty="0"/>
              <a:t>Plataforma de </a:t>
            </a:r>
            <a:r>
              <a:rPr lang="es-PE" dirty="0" smtClean="0"/>
              <a:t>Portales </a:t>
            </a:r>
            <a:r>
              <a:rPr lang="es-PE" dirty="0"/>
              <a:t>– </a:t>
            </a:r>
            <a:r>
              <a:rPr lang="es-PE" dirty="0" smtClean="0"/>
              <a:t>PHP 7.1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665323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err="1"/>
              <a:t>WordPress</a:t>
            </a:r>
            <a:r>
              <a:rPr lang="es-ES" dirty="0"/>
              <a:t> es un sistema de gestión de contenidos o CMS (por sus siglas en inglés, Content Management </a:t>
            </a:r>
            <a:r>
              <a:rPr lang="es-ES" dirty="0" err="1"/>
              <a:t>System</a:t>
            </a:r>
            <a:r>
              <a:rPr lang="es-ES" dirty="0"/>
              <a:t>) enfocado a la creación de cualquier tipo de página web </a:t>
            </a:r>
            <a:endParaRPr lang="es-ES" dirty="0" smtClean="0"/>
          </a:p>
          <a:p>
            <a:pPr algn="just"/>
            <a:r>
              <a:rPr lang="es-ES" dirty="0" smtClean="0"/>
              <a:t>Características</a:t>
            </a:r>
            <a:r>
              <a:rPr lang="es-ES" dirty="0"/>
              <a:t>:</a:t>
            </a:r>
          </a:p>
          <a:p>
            <a:pPr lvl="1"/>
            <a:r>
              <a:rPr lang="es-ES" dirty="0"/>
              <a:t>La estructura y diseño visual del sitio depende de un sistema de plantillas independiente del contenido</a:t>
            </a:r>
            <a:r>
              <a:rPr lang="es-ES" dirty="0" smtClean="0"/>
              <a:t>.</a:t>
            </a:r>
            <a:endParaRPr lang="es-ES" dirty="0"/>
          </a:p>
          <a:p>
            <a:pPr lvl="1"/>
            <a:r>
              <a:rPr lang="es-ES" dirty="0"/>
              <a:t>Bloques con funciones específicas por medio de complementos cuya publicación se realiza por medio de widgets</a:t>
            </a:r>
            <a:r>
              <a:rPr lang="es-ES" dirty="0" smtClean="0"/>
              <a:t>.</a:t>
            </a:r>
          </a:p>
          <a:p>
            <a:pPr lvl="1"/>
            <a:r>
              <a:rPr lang="es-ES" dirty="0"/>
              <a:t>La gestión y ejecución corre a cargo del sistema de administración con los complementos y widgets que usan las </a:t>
            </a:r>
            <a:r>
              <a:rPr lang="es-ES" dirty="0" smtClean="0"/>
              <a:t>plantillas.</a:t>
            </a:r>
            <a:endParaRPr lang="es-ES" dirty="0"/>
          </a:p>
          <a:p>
            <a:r>
              <a:rPr lang="es-ES" dirty="0" smtClean="0"/>
              <a:t>Escenarios </a:t>
            </a:r>
            <a:r>
              <a:rPr lang="es-ES" dirty="0"/>
              <a:t>de uso</a:t>
            </a:r>
            <a:r>
              <a:rPr lang="es-ES" dirty="0" smtClean="0"/>
              <a:t>:</a:t>
            </a:r>
          </a:p>
          <a:p>
            <a:pPr lvl="1"/>
            <a:r>
              <a:rPr lang="es-ES" dirty="0" smtClean="0"/>
              <a:t>Portales </a:t>
            </a:r>
            <a:r>
              <a:rPr lang="es-ES" dirty="0"/>
              <a:t>web </a:t>
            </a:r>
            <a:r>
              <a:rPr lang="es-ES" dirty="0" smtClean="0"/>
              <a:t>de instituciones, tiendas </a:t>
            </a:r>
            <a:r>
              <a:rPr lang="es-ES" dirty="0"/>
              <a:t>virtuales (e-</a:t>
            </a:r>
            <a:r>
              <a:rPr lang="es-ES" dirty="0" err="1"/>
              <a:t>commerce</a:t>
            </a:r>
            <a:r>
              <a:rPr lang="es-ES" dirty="0" smtClean="0"/>
              <a:t>), páginas </a:t>
            </a:r>
            <a:r>
              <a:rPr lang="es-ES" dirty="0"/>
              <a:t>de captura.</a:t>
            </a:r>
            <a:endParaRPr lang="es-ES" dirty="0" smtClean="0"/>
          </a:p>
          <a:p>
            <a:r>
              <a:rPr lang="es-ES" dirty="0" err="1" smtClean="0"/>
              <a:t>URL's</a:t>
            </a:r>
            <a:r>
              <a:rPr lang="es-ES" dirty="0" smtClean="0"/>
              <a:t> de referencia:</a:t>
            </a:r>
            <a:endParaRPr lang="es-ES" dirty="0"/>
          </a:p>
          <a:p>
            <a:pPr lvl="1"/>
            <a:r>
              <a:rPr lang="es-ES" dirty="0">
                <a:hlinkClick r:id="rId3"/>
              </a:rPr>
              <a:t>https://wordpress.org</a:t>
            </a:r>
            <a:r>
              <a:rPr lang="es-ES" dirty="0" smtClean="0">
                <a:hlinkClick r:id="rId3"/>
              </a:rPr>
              <a:t>/</a:t>
            </a:r>
            <a:r>
              <a:rPr lang="es-ES" dirty="0" smtClean="0"/>
              <a:t>  </a:t>
            </a:r>
          </a:p>
          <a:p>
            <a:pPr lvl="1"/>
            <a:r>
              <a:rPr lang="es-ES" dirty="0">
                <a:hlinkClick r:id="rId4"/>
              </a:rPr>
              <a:t>https://easywpguide.com/wordpress-manual</a:t>
            </a:r>
            <a:r>
              <a:rPr lang="es-ES" dirty="0" smtClean="0">
                <a:hlinkClick r:id="rId4"/>
              </a:rPr>
              <a:t>/</a:t>
            </a:r>
            <a:endParaRPr lang="es-ES" dirty="0" smtClean="0"/>
          </a:p>
          <a:p>
            <a:pPr lvl="1"/>
            <a:r>
              <a:rPr lang="es-ES" dirty="0" smtClean="0">
                <a:hlinkClick r:id="rId5"/>
              </a:rPr>
              <a:t>https</a:t>
            </a:r>
            <a:r>
              <a:rPr lang="es-ES" dirty="0">
                <a:hlinkClick r:id="rId5"/>
              </a:rPr>
              <a:t>://</a:t>
            </a:r>
            <a:r>
              <a:rPr lang="es-ES" dirty="0" smtClean="0">
                <a:hlinkClick r:id="rId5"/>
              </a:rPr>
              <a:t>w3techs.com/technologies/history_overview/content_management</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lstStyle/>
          <a:p>
            <a:r>
              <a:rPr lang="es-PE" dirty="0" smtClean="0"/>
              <a:t>Plataforma de Portales – </a:t>
            </a:r>
            <a:r>
              <a:rPr lang="es-PE" dirty="0" err="1"/>
              <a:t>Wordpress</a:t>
            </a:r>
            <a:r>
              <a:rPr lang="es-PE" dirty="0"/>
              <a:t> </a:t>
            </a:r>
            <a:r>
              <a:rPr lang="es-PE" dirty="0" smtClean="0"/>
              <a:t>4.9</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591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400" dirty="0"/>
              <a:t>RHEL 7.4</a:t>
            </a:r>
          </a:p>
          <a:p>
            <a:pPr marL="342891" indent="-342891">
              <a:buFont typeface="Arial" panose="020B0604020202020204" pitchFamily="34" charset="0"/>
              <a:buChar char="•"/>
            </a:pPr>
            <a:r>
              <a:rPr lang="es-PE" sz="2400" dirty="0" err="1"/>
              <a:t>MySQL</a:t>
            </a:r>
            <a:r>
              <a:rPr lang="es-PE" sz="2400" dirty="0"/>
              <a:t> </a:t>
            </a:r>
            <a:r>
              <a:rPr lang="es-PE" sz="2400" dirty="0" err="1"/>
              <a:t>Cluster</a:t>
            </a:r>
            <a:r>
              <a:rPr lang="es-PE" sz="2400" dirty="0"/>
              <a:t> </a:t>
            </a:r>
            <a:r>
              <a:rPr lang="es-PE" sz="2400" dirty="0" smtClean="0"/>
              <a:t>7.5</a:t>
            </a:r>
            <a:endParaRPr lang="es-PE" sz="2400" dirty="0"/>
          </a:p>
          <a:p>
            <a:endParaRPr lang="es-PE" sz="2400" dirty="0"/>
          </a:p>
        </p:txBody>
      </p:sp>
      <p:sp>
        <p:nvSpPr>
          <p:cNvPr id="4" name="Marcador de texto 3"/>
          <p:cNvSpPr>
            <a:spLocks noGrp="1"/>
          </p:cNvSpPr>
          <p:nvPr>
            <p:ph type="body" sz="quarter" idx="13"/>
          </p:nvPr>
        </p:nvSpPr>
        <p:spPr/>
        <p:txBody>
          <a:bodyPr/>
          <a:lstStyle/>
          <a:p>
            <a:r>
              <a:rPr lang="es-PE" dirty="0"/>
              <a:t>Plataforma </a:t>
            </a:r>
            <a:r>
              <a:rPr lang="es-PE" dirty="0" err="1"/>
              <a:t>MySQL</a:t>
            </a:r>
            <a:r>
              <a:rPr lang="es-PE" dirty="0"/>
              <a:t> </a:t>
            </a:r>
            <a:r>
              <a:rPr lang="es-PE" dirty="0" err="1" smtClean="0"/>
              <a:t>Cluster</a:t>
            </a:r>
            <a:endParaRPr lang="es-PE" dirty="0"/>
          </a:p>
        </p:txBody>
      </p:sp>
      <p:pic>
        <p:nvPicPr>
          <p:cNvPr id="6" name="Imagen 5"/>
          <p:cNvPicPr>
            <a:picLocks noChangeAspect="1"/>
          </p:cNvPicPr>
          <p:nvPr/>
        </p:nvPicPr>
        <p:blipFill>
          <a:blip r:embed="rId3"/>
          <a:stretch>
            <a:fillRect/>
          </a:stretch>
        </p:blipFill>
        <p:spPr>
          <a:xfrm>
            <a:off x="3194304" y="1649766"/>
            <a:ext cx="5537200" cy="4953979"/>
          </a:xfrm>
          <a:prstGeom prst="rect">
            <a:avLst/>
          </a:prstGeom>
        </p:spPr>
      </p:pic>
    </p:spTree>
    <p:extLst>
      <p:ext uri="{BB962C8B-B14F-4D97-AF65-F5344CB8AC3E}">
        <p14:creationId xmlns:p14="http://schemas.microsoft.com/office/powerpoint/2010/main" val="4232464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57375"/>
            <a:ext cx="8643998" cy="4867275"/>
          </a:xfrm>
        </p:spPr>
        <p:txBody>
          <a:bodyPr>
            <a:noAutofit/>
          </a:bodyPr>
          <a:lstStyle/>
          <a:p>
            <a:pPr marL="0" indent="0" algn="just">
              <a:spcBef>
                <a:spcPts val="0"/>
              </a:spcBef>
              <a:buNone/>
            </a:pPr>
            <a:r>
              <a:rPr lang="es-ES" sz="1600" dirty="0" err="1"/>
              <a:t>MySQL</a:t>
            </a:r>
            <a:r>
              <a:rPr lang="es-ES" sz="1600" dirty="0"/>
              <a:t> </a:t>
            </a:r>
            <a:r>
              <a:rPr lang="es-ES" sz="1600" dirty="0" err="1"/>
              <a:t>Cluster</a:t>
            </a:r>
            <a:r>
              <a:rPr lang="es-ES" sz="1600" dirty="0"/>
              <a:t> es una base de datos transaccional, escalable en tiempo real y compatible con ACID, diseñada para ofrecer una disponibilidad del 99.999%. Con una arquitectura distribuida, </a:t>
            </a:r>
            <a:r>
              <a:rPr lang="es-ES" sz="1600" dirty="0" err="1"/>
              <a:t>multi</a:t>
            </a:r>
            <a:r>
              <a:rPr lang="es-ES" sz="1600" dirty="0"/>
              <a:t>-master, </a:t>
            </a:r>
            <a:r>
              <a:rPr lang="es-ES" sz="1600" dirty="0" err="1"/>
              <a:t>MySQL</a:t>
            </a:r>
            <a:r>
              <a:rPr lang="es-ES" sz="1600" dirty="0"/>
              <a:t> </a:t>
            </a:r>
            <a:r>
              <a:rPr lang="es-ES" sz="1600" dirty="0" err="1"/>
              <a:t>Cluster</a:t>
            </a:r>
            <a:r>
              <a:rPr lang="es-ES" sz="1600" dirty="0"/>
              <a:t> escala horizontalmente en hardware básico con auto-</a:t>
            </a:r>
            <a:r>
              <a:rPr lang="es-ES" sz="1600" dirty="0" err="1"/>
              <a:t>sharding</a:t>
            </a:r>
            <a:r>
              <a:rPr lang="es-ES" sz="1600" dirty="0"/>
              <a:t> (partición) para servir cargas de trabajo de lectura y escritura, a las que se accede a través de interfaces SQL y </a:t>
            </a:r>
            <a:r>
              <a:rPr lang="es-ES" sz="1600" dirty="0" err="1"/>
              <a:t>NoSQL</a:t>
            </a:r>
            <a:r>
              <a:rPr lang="es-ES" sz="1600" dirty="0"/>
              <a:t>. </a:t>
            </a:r>
            <a:r>
              <a:rPr lang="es-ES" sz="1600" dirty="0" smtClean="0"/>
              <a:t> Licenciamiento GPL.</a:t>
            </a:r>
          </a:p>
          <a:p>
            <a:pPr algn="just">
              <a:spcBef>
                <a:spcPts val="0"/>
              </a:spcBef>
            </a:pPr>
            <a:r>
              <a:rPr lang="es-ES" sz="1600" dirty="0" smtClean="0"/>
              <a:t>Características:</a:t>
            </a:r>
          </a:p>
          <a:p>
            <a:pPr lvl="1">
              <a:spcBef>
                <a:spcPts val="0"/>
              </a:spcBef>
            </a:pPr>
            <a:r>
              <a:rPr lang="es-ES" sz="1600" dirty="0" smtClean="0"/>
              <a:t>Rendimiento </a:t>
            </a:r>
            <a:r>
              <a:rPr lang="es-ES" sz="1600" dirty="0"/>
              <a:t>optimizado para acceso a claves primarias y escaneos de tablas. Beneficia el acceso a datos SQL y </a:t>
            </a:r>
            <a:r>
              <a:rPr lang="es-ES" sz="1600" dirty="0" err="1"/>
              <a:t>NoSQL</a:t>
            </a:r>
            <a:endParaRPr lang="es-ES" sz="1600" dirty="0"/>
          </a:p>
          <a:p>
            <a:pPr lvl="1">
              <a:spcBef>
                <a:spcPts val="0"/>
              </a:spcBef>
            </a:pPr>
            <a:r>
              <a:rPr lang="es-ES" sz="1600" dirty="0" smtClean="0"/>
              <a:t>Replicación </a:t>
            </a:r>
            <a:r>
              <a:rPr lang="es-ES" sz="1600" dirty="0"/>
              <a:t>geográfica activa-activa completa con detección y resolución automáticas de conflictos para lecturas, escrituras y eliminaciones</a:t>
            </a:r>
          </a:p>
          <a:p>
            <a:pPr lvl="1">
              <a:spcBef>
                <a:spcPts val="0"/>
              </a:spcBef>
            </a:pPr>
            <a:r>
              <a:rPr lang="es-ES" sz="1600" dirty="0" smtClean="0"/>
              <a:t>Operaciones </a:t>
            </a:r>
            <a:r>
              <a:rPr lang="es-ES" sz="1600" dirty="0"/>
              <a:t>de mantenimiento y recuperación en línea con el nodo de datos</a:t>
            </a:r>
          </a:p>
          <a:p>
            <a:pPr lvl="1">
              <a:spcBef>
                <a:spcPts val="0"/>
              </a:spcBef>
            </a:pPr>
            <a:r>
              <a:rPr lang="es-ES" sz="1600" dirty="0" smtClean="0"/>
              <a:t>Optimización </a:t>
            </a:r>
            <a:r>
              <a:rPr lang="es-ES" sz="1600" dirty="0"/>
              <a:t>en supervisión distribuida, gestión del uso de memoria y operaciones internas de la base de datos</a:t>
            </a:r>
          </a:p>
          <a:p>
            <a:pPr lvl="1">
              <a:spcBef>
                <a:spcPts val="0"/>
              </a:spcBef>
            </a:pPr>
            <a:r>
              <a:rPr lang="es-ES" sz="1600" dirty="0" smtClean="0"/>
              <a:t>Permite </a:t>
            </a:r>
            <a:r>
              <a:rPr lang="es-ES" sz="1600" dirty="0"/>
              <a:t>leer tablas optimizadas como lectura desde la copia de seguridad y opciones de tabla completamente replicadas</a:t>
            </a:r>
          </a:p>
          <a:p>
            <a:pPr lvl="1">
              <a:spcBef>
                <a:spcPts val="0"/>
              </a:spcBef>
            </a:pPr>
            <a:r>
              <a:rPr lang="es-ES" sz="1600" dirty="0" smtClean="0"/>
              <a:t>Compatibilidad </a:t>
            </a:r>
            <a:r>
              <a:rPr lang="es-ES" sz="1600" dirty="0"/>
              <a:t>con SQL, incluido el soporte para el tipo de datos JSON y columnas generadas</a:t>
            </a:r>
          </a:p>
          <a:p>
            <a:pPr>
              <a:spcBef>
                <a:spcPts val="0"/>
              </a:spcBef>
            </a:pPr>
            <a:r>
              <a:rPr lang="es-ES" sz="1600" dirty="0" smtClean="0"/>
              <a:t>Escenarios </a:t>
            </a:r>
            <a:r>
              <a:rPr lang="es-ES" sz="1600" dirty="0"/>
              <a:t>de uso</a:t>
            </a:r>
            <a:r>
              <a:rPr lang="es-ES" sz="1600" dirty="0" smtClean="0"/>
              <a:t>:</a:t>
            </a:r>
          </a:p>
          <a:p>
            <a:pPr lvl="1">
              <a:spcBef>
                <a:spcPts val="0"/>
              </a:spcBef>
            </a:pPr>
            <a:r>
              <a:rPr lang="es-PE" sz="1600" dirty="0"/>
              <a:t>Portales web basados en sistemas de gestión de contenido</a:t>
            </a:r>
          </a:p>
          <a:p>
            <a:pPr lvl="1">
              <a:spcBef>
                <a:spcPts val="0"/>
              </a:spcBef>
            </a:pPr>
            <a:r>
              <a:rPr lang="es-PE" sz="1600" dirty="0"/>
              <a:t>Aplicaciones web </a:t>
            </a:r>
            <a:endParaRPr lang="es-ES" sz="1600" dirty="0" smtClean="0"/>
          </a:p>
          <a:p>
            <a:pPr>
              <a:spcBef>
                <a:spcPts val="0"/>
              </a:spcBef>
            </a:pPr>
            <a:r>
              <a:rPr lang="es-ES" sz="1600" dirty="0" err="1" smtClean="0"/>
              <a:t>URL's</a:t>
            </a:r>
            <a:r>
              <a:rPr lang="es-ES" sz="1600" dirty="0" smtClean="0"/>
              <a:t> de referencia:</a:t>
            </a:r>
            <a:endParaRPr lang="es-ES" sz="1600" dirty="0"/>
          </a:p>
          <a:p>
            <a:pPr lvl="1">
              <a:spcBef>
                <a:spcPts val="0"/>
              </a:spcBef>
            </a:pPr>
            <a:r>
              <a:rPr lang="es-PE" sz="1600" u="sng" dirty="0">
                <a:hlinkClick r:id="rId3"/>
              </a:rPr>
              <a:t>https://dev.mysql.com/downloads/cluster/</a:t>
            </a:r>
            <a:r>
              <a:rPr lang="es-PE" sz="1600" dirty="0"/>
              <a:t> </a:t>
            </a:r>
            <a:endParaRPr lang="es-PE" sz="1600" dirty="0" smtClean="0"/>
          </a:p>
          <a:p>
            <a:pPr lvl="1">
              <a:spcBef>
                <a:spcPts val="0"/>
              </a:spcBef>
            </a:pPr>
            <a:r>
              <a:rPr lang="es-PE" sz="1600" u="sng" dirty="0">
                <a:hlinkClick r:id="rId4"/>
              </a:rPr>
              <a:t>https://db-engines.com/en/ranking_trend/relational+dbms</a:t>
            </a:r>
            <a:r>
              <a:rPr lang="es-PE" sz="1600" dirty="0"/>
              <a:t> </a:t>
            </a:r>
            <a:endParaRPr lang="es-ES" sz="1600" dirty="0" smtClean="0"/>
          </a:p>
        </p:txBody>
      </p:sp>
      <p:sp>
        <p:nvSpPr>
          <p:cNvPr id="3" name="Marcador de texto 2"/>
          <p:cNvSpPr>
            <a:spLocks noGrp="1"/>
          </p:cNvSpPr>
          <p:nvPr>
            <p:ph type="body" sz="quarter" idx="13"/>
          </p:nvPr>
        </p:nvSpPr>
        <p:spPr/>
        <p:txBody>
          <a:bodyPr>
            <a:normAutofit/>
          </a:bodyPr>
          <a:lstStyle/>
          <a:p>
            <a:r>
              <a:rPr lang="es-PE" dirty="0"/>
              <a:t>Plataforma </a:t>
            </a:r>
            <a:r>
              <a:rPr lang="es-PE" dirty="0" err="1"/>
              <a:t>MySQL</a:t>
            </a:r>
            <a:r>
              <a:rPr lang="es-PE" dirty="0"/>
              <a:t> </a:t>
            </a:r>
            <a:r>
              <a:rPr lang="es-PE" dirty="0" err="1" smtClean="0"/>
              <a:t>Cluster</a:t>
            </a:r>
            <a:r>
              <a:rPr lang="es-PE" dirty="0" smtClean="0"/>
              <a:t> – </a:t>
            </a:r>
            <a:r>
              <a:rPr lang="es-PE" dirty="0" err="1"/>
              <a:t>MySQL</a:t>
            </a:r>
            <a:r>
              <a:rPr lang="es-PE" dirty="0"/>
              <a:t> </a:t>
            </a:r>
            <a:r>
              <a:rPr lang="es-PE" dirty="0" err="1" smtClean="0"/>
              <a:t>Cluster</a:t>
            </a:r>
            <a:r>
              <a:rPr lang="es-PE" dirty="0" smtClean="0"/>
              <a:t> 7.5</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71723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pPr marL="342891" indent="-342891">
              <a:buFont typeface="Arial" panose="020B0604020202020204" pitchFamily="34" charset="0"/>
              <a:buChar char="•"/>
            </a:pPr>
            <a:r>
              <a:rPr lang="es-PE" sz="2000" dirty="0"/>
              <a:t>RHEL 7.4</a:t>
            </a:r>
          </a:p>
          <a:p>
            <a:pPr marL="342891" indent="-342891">
              <a:buFont typeface="Arial" panose="020B0604020202020204" pitchFamily="34" charset="0"/>
              <a:buChar char="•"/>
            </a:pPr>
            <a:r>
              <a:rPr lang="es-PE" sz="2000" dirty="0"/>
              <a:t>OHS 12c</a:t>
            </a:r>
          </a:p>
          <a:p>
            <a:pPr marL="342891" indent="-342891">
              <a:buFont typeface="Arial" panose="020B0604020202020204" pitchFamily="34" charset="0"/>
              <a:buChar char="•"/>
            </a:pPr>
            <a:r>
              <a:rPr lang="es-PE" sz="2000" dirty="0" err="1"/>
              <a:t>Weblogic</a:t>
            </a:r>
            <a:r>
              <a:rPr lang="es-PE" sz="2000" dirty="0"/>
              <a:t> Server 12c</a:t>
            </a:r>
          </a:p>
          <a:p>
            <a:pPr marL="342891" indent="-342891">
              <a:buFont typeface="Arial" panose="020B0604020202020204" pitchFamily="34" charset="0"/>
              <a:buChar char="•"/>
            </a:pPr>
            <a:r>
              <a:rPr lang="es-PE" sz="2000" dirty="0"/>
              <a:t>Oracle </a:t>
            </a:r>
            <a:r>
              <a:rPr lang="es-PE" sz="2000" dirty="0" err="1"/>
              <a:t>Coherence</a:t>
            </a:r>
            <a:r>
              <a:rPr lang="es-PE" sz="2000" dirty="0"/>
              <a:t> 12c</a:t>
            </a:r>
          </a:p>
          <a:p>
            <a:pPr marL="342891" indent="-342891">
              <a:buFont typeface="Arial" panose="020B0604020202020204" pitchFamily="34" charset="0"/>
              <a:buChar char="•"/>
            </a:pPr>
            <a:r>
              <a:rPr lang="es-PE" sz="2000" dirty="0"/>
              <a:t>Java EE 7</a:t>
            </a:r>
          </a:p>
          <a:p>
            <a:endParaRPr lang="es-PE" sz="2000" dirty="0"/>
          </a:p>
        </p:txBody>
      </p:sp>
      <p:sp>
        <p:nvSpPr>
          <p:cNvPr id="4" name="Marcador de texto 3"/>
          <p:cNvSpPr>
            <a:spLocks noGrp="1"/>
          </p:cNvSpPr>
          <p:nvPr>
            <p:ph type="body" sz="quarter" idx="13"/>
          </p:nvPr>
        </p:nvSpPr>
        <p:spPr>
          <a:xfrm>
            <a:off x="285720" y="1214438"/>
            <a:ext cx="4054632" cy="642937"/>
          </a:xfrm>
        </p:spPr>
        <p:txBody>
          <a:bodyPr>
            <a:normAutofit fontScale="92500" lnSpcReduction="10000"/>
          </a:bodyPr>
          <a:lstStyle/>
          <a:p>
            <a:pPr marL="0" indent="0"/>
            <a:r>
              <a:rPr lang="es-ES" dirty="0"/>
              <a:t>Plataforma de Aplicaciones empresariales</a:t>
            </a:r>
            <a:endParaRPr lang="es-PE" dirty="0"/>
          </a:p>
        </p:txBody>
      </p:sp>
      <p:pic>
        <p:nvPicPr>
          <p:cNvPr id="10" name="Imagen 9"/>
          <p:cNvPicPr>
            <a:picLocks noChangeAspect="1"/>
          </p:cNvPicPr>
          <p:nvPr/>
        </p:nvPicPr>
        <p:blipFill>
          <a:blip r:embed="rId3"/>
          <a:stretch>
            <a:fillRect/>
          </a:stretch>
        </p:blipFill>
        <p:spPr>
          <a:xfrm>
            <a:off x="3716295" y="1075055"/>
            <a:ext cx="4916784" cy="5649595"/>
          </a:xfrm>
          <a:prstGeom prst="rect">
            <a:avLst/>
          </a:prstGeom>
        </p:spPr>
      </p:pic>
    </p:spTree>
    <p:extLst>
      <p:ext uri="{BB962C8B-B14F-4D97-AF65-F5344CB8AC3E}">
        <p14:creationId xmlns:p14="http://schemas.microsoft.com/office/powerpoint/2010/main" val="851043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PE" dirty="0" smtClean="0"/>
              <a:t>Oracle HTTP Server (OHS) es un servidor web basado en Apache HTTP Server creado por Oracle </a:t>
            </a:r>
            <a:r>
              <a:rPr lang="es-PE" dirty="0" err="1" smtClean="0"/>
              <a:t>Technology</a:t>
            </a:r>
            <a:r>
              <a:rPr lang="es-PE" dirty="0" smtClean="0"/>
              <a:t> Network.</a:t>
            </a:r>
            <a:endParaRPr lang="es-ES" dirty="0" smtClean="0"/>
          </a:p>
          <a:p>
            <a:pPr algn="just"/>
            <a:r>
              <a:rPr lang="es-ES" dirty="0" smtClean="0"/>
              <a:t>Características</a:t>
            </a:r>
            <a:r>
              <a:rPr lang="es-ES" dirty="0"/>
              <a:t>:</a:t>
            </a:r>
          </a:p>
          <a:p>
            <a:pPr lvl="1"/>
            <a:r>
              <a:rPr lang="es-ES" dirty="0" smtClean="0"/>
              <a:t>Permite inicio </a:t>
            </a:r>
            <a:r>
              <a:rPr lang="es-ES" dirty="0"/>
              <a:t>de sesión </a:t>
            </a:r>
            <a:r>
              <a:rPr lang="es-ES" dirty="0" smtClean="0"/>
              <a:t>único (SSO) </a:t>
            </a:r>
            <a:r>
              <a:rPr lang="es-ES" dirty="0"/>
              <a:t>Encriptación con </a:t>
            </a:r>
            <a:r>
              <a:rPr lang="es-ES" dirty="0" err="1"/>
              <a:t>Secure</a:t>
            </a:r>
            <a:r>
              <a:rPr lang="es-ES" dirty="0"/>
              <a:t> Sockets </a:t>
            </a:r>
            <a:r>
              <a:rPr lang="es-ES" dirty="0" err="1"/>
              <a:t>Layer</a:t>
            </a:r>
            <a:endParaRPr lang="es-ES" dirty="0"/>
          </a:p>
          <a:p>
            <a:pPr lvl="1"/>
            <a:r>
              <a:rPr lang="es-ES" dirty="0" smtClean="0"/>
              <a:t>Compatibilidad </a:t>
            </a:r>
            <a:r>
              <a:rPr lang="es-ES" dirty="0"/>
              <a:t>con creación y control de versiones distribuidas (DAV)</a:t>
            </a:r>
          </a:p>
          <a:p>
            <a:pPr lvl="1"/>
            <a:r>
              <a:rPr lang="es-ES" dirty="0" smtClean="0"/>
              <a:t>Reescritura </a:t>
            </a:r>
            <a:r>
              <a:rPr lang="es-ES" dirty="0"/>
              <a:t>de URL y capacidades del servidor </a:t>
            </a:r>
            <a:r>
              <a:rPr lang="es-ES" dirty="0" err="1" smtClean="0"/>
              <a:t>proxyPáginas</a:t>
            </a:r>
            <a:r>
              <a:rPr lang="es-ES" dirty="0" smtClean="0"/>
              <a:t> </a:t>
            </a:r>
            <a:r>
              <a:rPr lang="es-ES" dirty="0"/>
              <a:t>del </a:t>
            </a:r>
            <a:r>
              <a:rPr lang="es-ES" dirty="0" smtClean="0"/>
              <a:t>servidor con soporte a lenguajes Perl, PHP, PL/SQL, </a:t>
            </a:r>
            <a:r>
              <a:rPr lang="es-ES" dirty="0"/>
              <a:t>C / C ++ (CGI y </a:t>
            </a:r>
            <a:r>
              <a:rPr lang="es-ES" dirty="0" err="1"/>
              <a:t>FastCGI</a:t>
            </a:r>
            <a:r>
              <a:rPr lang="es-ES" dirty="0" smtClean="0"/>
              <a:t>)</a:t>
            </a:r>
            <a:endParaRPr lang="es-ES" dirty="0"/>
          </a:p>
          <a:p>
            <a:pPr lvl="1"/>
            <a:endParaRPr lang="es-ES" dirty="0"/>
          </a:p>
          <a:p>
            <a:r>
              <a:rPr lang="es-ES" dirty="0" smtClean="0"/>
              <a:t>Escenarios </a:t>
            </a:r>
            <a:r>
              <a:rPr lang="es-ES" dirty="0"/>
              <a:t>de uso</a:t>
            </a:r>
            <a:r>
              <a:rPr lang="es-ES" dirty="0" smtClean="0"/>
              <a:t>:</a:t>
            </a:r>
          </a:p>
          <a:p>
            <a:pPr lvl="1"/>
            <a:r>
              <a:rPr lang="es-ES" dirty="0" smtClean="0"/>
              <a:t>Servidor web</a:t>
            </a:r>
          </a:p>
          <a:p>
            <a:pPr lvl="1"/>
            <a:r>
              <a:rPr lang="es-ES" dirty="0" smtClean="0"/>
              <a:t>Servidor de balanceo </a:t>
            </a:r>
            <a:r>
              <a:rPr lang="es-ES" dirty="0"/>
              <a:t>de </a:t>
            </a:r>
            <a:r>
              <a:rPr lang="es-ES" dirty="0" smtClean="0"/>
              <a:t>carga</a:t>
            </a:r>
          </a:p>
          <a:p>
            <a:pPr lvl="1"/>
            <a:r>
              <a:rPr lang="es-ES" dirty="0" smtClean="0"/>
              <a:t>Servidor proxy</a:t>
            </a:r>
          </a:p>
          <a:p>
            <a:pPr marL="457200" lvl="1" indent="0">
              <a:buNone/>
            </a:pPr>
            <a:endParaRPr lang="es-ES" dirty="0" smtClean="0"/>
          </a:p>
          <a:p>
            <a:r>
              <a:rPr lang="es-ES" dirty="0" err="1" smtClean="0"/>
              <a:t>URL's</a:t>
            </a:r>
            <a:r>
              <a:rPr lang="es-ES" dirty="0" smtClean="0"/>
              <a:t> de referencia:</a:t>
            </a:r>
            <a:endParaRPr lang="es-ES" dirty="0"/>
          </a:p>
          <a:p>
            <a:pPr lvl="1"/>
            <a:r>
              <a:rPr lang="es-ES" dirty="0">
                <a:hlinkClick r:id="rId3"/>
              </a:rPr>
              <a:t>https://docs.oracle.com/middleware/1213/webtier</a:t>
            </a:r>
            <a:r>
              <a:rPr lang="es-ES" dirty="0" smtClean="0">
                <a:hlinkClick r:id="rId3"/>
              </a:rPr>
              <a:t>/</a:t>
            </a:r>
            <a:r>
              <a:rPr lang="es-ES" dirty="0" smtClean="0"/>
              <a:t> </a:t>
            </a:r>
          </a:p>
          <a:p>
            <a:pPr lvl="1"/>
            <a:endParaRPr lang="es-ES" dirty="0" smtClean="0"/>
          </a:p>
          <a:p>
            <a:pPr lvl="1"/>
            <a:endParaRPr lang="es-PE" dirty="0"/>
          </a:p>
        </p:txBody>
      </p:sp>
      <p:sp>
        <p:nvSpPr>
          <p:cNvPr id="3" name="Marcador de texto 2"/>
          <p:cNvSpPr>
            <a:spLocks noGrp="1"/>
          </p:cNvSpPr>
          <p:nvPr>
            <p:ph type="body" sz="quarter" idx="13"/>
          </p:nvPr>
        </p:nvSpPr>
        <p:spPr/>
        <p:txBody>
          <a:bodyPr>
            <a:normAutofit/>
          </a:bodyPr>
          <a:lstStyle/>
          <a:p>
            <a:r>
              <a:rPr lang="es-ES" dirty="0"/>
              <a:t>Plataforma de Aplicaciones </a:t>
            </a:r>
            <a:r>
              <a:rPr lang="es-ES" dirty="0" smtClean="0"/>
              <a:t>empresariales</a:t>
            </a:r>
            <a:r>
              <a:rPr lang="es-PE" dirty="0" smtClean="0"/>
              <a:t> – </a:t>
            </a:r>
            <a:r>
              <a:rPr lang="es-PE" dirty="0"/>
              <a:t>OHS </a:t>
            </a:r>
            <a:r>
              <a:rPr lang="es-PE" dirty="0" smtClean="0"/>
              <a:t>12c</a:t>
            </a:r>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195420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dirty="0"/>
              <a:t>Oracle </a:t>
            </a:r>
            <a:r>
              <a:rPr lang="es-ES" dirty="0" err="1"/>
              <a:t>WebLogic</a:t>
            </a:r>
            <a:r>
              <a:rPr lang="es-ES" dirty="0"/>
              <a:t> es un servidor de aplicaciones Java EE(J2EE) y también un servidor web HTTP, desarrollado por BEA </a:t>
            </a:r>
            <a:r>
              <a:rPr lang="es-ES" dirty="0" err="1"/>
              <a:t>Systems</a:t>
            </a:r>
            <a:r>
              <a:rPr lang="es-ES" dirty="0"/>
              <a:t> y Oracle </a:t>
            </a:r>
            <a:r>
              <a:rPr lang="es-ES" dirty="0" err="1"/>
              <a:t>Corporation</a:t>
            </a:r>
            <a:r>
              <a:rPr lang="es-ES" dirty="0"/>
              <a:t>. Se ejecuta en Unix, Linux, Microsoft Windows, y otras plataformas.</a:t>
            </a:r>
          </a:p>
          <a:p>
            <a:pPr algn="just"/>
            <a:r>
              <a:rPr lang="es-ES" dirty="0" smtClean="0"/>
              <a:t>Características:</a:t>
            </a:r>
          </a:p>
          <a:p>
            <a:pPr lvl="1"/>
            <a:r>
              <a:rPr lang="es-ES" dirty="0" smtClean="0"/>
              <a:t>Servidor de aplicaciones java EE </a:t>
            </a:r>
          </a:p>
          <a:p>
            <a:pPr lvl="1"/>
            <a:r>
              <a:rPr lang="es-ES" dirty="0" smtClean="0"/>
              <a:t>Despliegue y gestión con entornos </a:t>
            </a:r>
            <a:r>
              <a:rPr lang="es-ES" dirty="0" err="1" smtClean="0"/>
              <a:t>virtualizados</a:t>
            </a:r>
            <a:r>
              <a:rPr lang="es-ES" dirty="0" smtClean="0"/>
              <a:t>.</a:t>
            </a:r>
          </a:p>
          <a:p>
            <a:pPr lvl="1"/>
            <a:r>
              <a:rPr lang="es-ES" dirty="0" smtClean="0"/>
              <a:t>Gestión integrada del trafico http.</a:t>
            </a:r>
          </a:p>
          <a:p>
            <a:pPr lvl="1"/>
            <a:r>
              <a:rPr lang="es-ES" dirty="0" smtClean="0"/>
              <a:t>Alta disponibilidad y recuperación de desastres.</a:t>
            </a:r>
          </a:p>
          <a:p>
            <a:pPr marL="457200" lvl="1" indent="0">
              <a:buNone/>
            </a:pPr>
            <a:endParaRPr lang="es-ES" dirty="0" smtClean="0"/>
          </a:p>
          <a:p>
            <a:r>
              <a:rPr lang="es-ES" dirty="0" smtClean="0"/>
              <a:t>Escenarios de uso:</a:t>
            </a:r>
          </a:p>
          <a:p>
            <a:pPr lvl="1"/>
            <a:r>
              <a:rPr lang="es-ES" dirty="0" smtClean="0"/>
              <a:t>Desplegar aplicaciones web java EE</a:t>
            </a:r>
          </a:p>
          <a:p>
            <a:pPr lvl="1"/>
            <a:r>
              <a:rPr lang="es-ES" dirty="0"/>
              <a:t>Desplegar </a:t>
            </a:r>
            <a:r>
              <a:rPr lang="es-ES" dirty="0" smtClean="0"/>
              <a:t>servicios web</a:t>
            </a:r>
          </a:p>
          <a:p>
            <a:pPr lvl="1"/>
            <a:r>
              <a:rPr lang="es-ES" dirty="0"/>
              <a:t>Desplegar servicios </a:t>
            </a:r>
            <a:r>
              <a:rPr lang="es-ES" dirty="0" err="1" smtClean="0"/>
              <a:t>rest</a:t>
            </a:r>
            <a:endParaRPr lang="es-ES" dirty="0" smtClean="0"/>
          </a:p>
          <a:p>
            <a:pPr marL="457200" lvl="1" indent="0">
              <a:buNone/>
            </a:pPr>
            <a:endParaRPr lang="es-ES" dirty="0" smtClean="0"/>
          </a:p>
          <a:p>
            <a:r>
              <a:rPr lang="es-ES" dirty="0" err="1" smtClean="0"/>
              <a:t>URL's</a:t>
            </a:r>
            <a:r>
              <a:rPr lang="es-ES" dirty="0" smtClean="0"/>
              <a:t> de referencia:</a:t>
            </a:r>
          </a:p>
          <a:p>
            <a:pPr lvl="1"/>
            <a:r>
              <a:rPr lang="es-ES" dirty="0">
                <a:hlinkClick r:id="rId3"/>
              </a:rPr>
              <a:t>http://</a:t>
            </a:r>
            <a:r>
              <a:rPr lang="es-ES" dirty="0" smtClean="0">
                <a:hlinkClick r:id="rId3"/>
              </a:rPr>
              <a:t>www.oracle.com/technetwork/middleware/weblogic/overview/</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9"/>
            <a:ext cx="8643998" cy="529018"/>
          </a:xfrm>
        </p:spPr>
        <p:txBody>
          <a:bodyPr/>
          <a:lstStyle/>
          <a:p>
            <a:r>
              <a:rPr lang="es-ES" dirty="0"/>
              <a:t>Plataforma de Aplicaciones </a:t>
            </a:r>
            <a:r>
              <a:rPr lang="es-ES" dirty="0" smtClean="0"/>
              <a:t>empresariales </a:t>
            </a:r>
            <a:r>
              <a:rPr lang="es-PE" dirty="0" smtClean="0"/>
              <a:t>– </a:t>
            </a:r>
            <a:r>
              <a:rPr lang="es-PE" dirty="0" err="1"/>
              <a:t>Weblogic</a:t>
            </a:r>
            <a:r>
              <a:rPr lang="es-PE" dirty="0"/>
              <a:t> Server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5971527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s-ES" dirty="0"/>
              <a:t>Oracle </a:t>
            </a:r>
            <a:r>
              <a:rPr lang="es-ES" dirty="0" err="1"/>
              <a:t>Coherence</a:t>
            </a:r>
            <a:r>
              <a:rPr lang="es-ES" dirty="0"/>
              <a:t> es una red de datos en memoria basada en Java, diseñada para tener una mejor confiabilidad, escalabilidad y rendimiento que los sistemas de administración de bases de datos relacionales tradicionales.</a:t>
            </a:r>
            <a:r>
              <a:rPr lang="es-PE" dirty="0" smtClean="0"/>
              <a:t> </a:t>
            </a:r>
            <a:r>
              <a:rPr lang="es-ES" dirty="0"/>
              <a:t> </a:t>
            </a:r>
            <a:endParaRPr lang="es-ES" dirty="0" smtClean="0"/>
          </a:p>
          <a:p>
            <a:pPr algn="just"/>
            <a:r>
              <a:rPr lang="es-ES" dirty="0" smtClean="0"/>
              <a:t>Características</a:t>
            </a:r>
            <a:r>
              <a:rPr lang="es-ES" dirty="0"/>
              <a:t>:</a:t>
            </a:r>
          </a:p>
          <a:p>
            <a:pPr lvl="1"/>
            <a:r>
              <a:rPr lang="es-ES" dirty="0"/>
              <a:t>Mecanismo </a:t>
            </a:r>
            <a:r>
              <a:rPr lang="es-PE" dirty="0"/>
              <a:t>de persistencia permite la recuperación automática de una interrupción parcial o completa del clúster. </a:t>
            </a:r>
          </a:p>
          <a:p>
            <a:pPr lvl="1"/>
            <a:r>
              <a:rPr lang="es-ES" dirty="0"/>
              <a:t>Puede usar con almacenamiento local para velocidad o almacenamiento conectado a la red para la máxima disponibilidad.</a:t>
            </a:r>
            <a:endParaRPr lang="es-PE" dirty="0"/>
          </a:p>
          <a:p>
            <a:pPr lvl="1"/>
            <a:r>
              <a:rPr lang="es-ES" dirty="0"/>
              <a:t>Se implementa sobre </a:t>
            </a:r>
            <a:r>
              <a:rPr lang="es-ES" dirty="0" err="1"/>
              <a:t>Weblogic</a:t>
            </a:r>
            <a:r>
              <a:rPr lang="es-ES" dirty="0"/>
              <a:t> Server</a:t>
            </a:r>
            <a:endParaRPr lang="es-PE" dirty="0"/>
          </a:p>
          <a:p>
            <a:pPr lvl="1"/>
            <a:r>
              <a:rPr lang="es-ES" dirty="0"/>
              <a:t>Almacenamiento en caché federado, se puede elegir entre topologías multiusos activa-activa, activa-pasiva y </a:t>
            </a:r>
            <a:r>
              <a:rPr lang="es-ES" dirty="0" err="1"/>
              <a:t>hub</a:t>
            </a:r>
            <a:r>
              <a:rPr lang="es-ES" dirty="0"/>
              <a:t>-and-</a:t>
            </a:r>
            <a:r>
              <a:rPr lang="es-ES" dirty="0" err="1"/>
              <a:t>spoke</a:t>
            </a:r>
            <a:r>
              <a:rPr lang="es-ES" dirty="0"/>
              <a:t>, etc.</a:t>
            </a:r>
            <a:endParaRPr lang="es-PE" dirty="0"/>
          </a:p>
          <a:p>
            <a:pPr lvl="1"/>
            <a:r>
              <a:rPr lang="es-ES" dirty="0"/>
              <a:t>Proporciona</a:t>
            </a:r>
            <a:r>
              <a:rPr lang="es-PE" dirty="0"/>
              <a:t> soporte distribuido único para Java 8 lambdas y </a:t>
            </a:r>
            <a:r>
              <a:rPr lang="es-PE" dirty="0" err="1"/>
              <a:t>streams</a:t>
            </a:r>
            <a:r>
              <a:rPr lang="es-PE" dirty="0"/>
              <a:t>.</a:t>
            </a:r>
            <a:endParaRPr lang="es-ES" dirty="0"/>
          </a:p>
          <a:p>
            <a:r>
              <a:rPr lang="es-ES" dirty="0" smtClean="0"/>
              <a:t>Escenarios </a:t>
            </a:r>
            <a:r>
              <a:rPr lang="es-ES" dirty="0"/>
              <a:t>de uso</a:t>
            </a:r>
            <a:r>
              <a:rPr lang="es-ES" dirty="0" smtClean="0"/>
              <a:t>:</a:t>
            </a:r>
          </a:p>
          <a:p>
            <a:pPr lvl="1"/>
            <a:r>
              <a:rPr lang="es-ES" dirty="0"/>
              <a:t>Crear redes de datos en memoria para agilizar las lecturas/escrituras de objetos</a:t>
            </a:r>
            <a:endParaRPr lang="es-ES" dirty="0" smtClean="0"/>
          </a:p>
          <a:p>
            <a:r>
              <a:rPr lang="es-ES" dirty="0" err="1" smtClean="0"/>
              <a:t>URL's</a:t>
            </a:r>
            <a:r>
              <a:rPr lang="es-ES" dirty="0" smtClean="0"/>
              <a:t> de referencia:</a:t>
            </a:r>
            <a:endParaRPr lang="es-ES" dirty="0"/>
          </a:p>
          <a:p>
            <a:pPr lvl="1"/>
            <a:r>
              <a:rPr lang="es-PE" u="sng" dirty="0">
                <a:hlinkClick r:id="rId3"/>
              </a:rPr>
              <a:t>https://docs.oracle.com/middleware/1221/coherence/</a:t>
            </a:r>
            <a:r>
              <a:rPr lang="es-PE" dirty="0"/>
              <a:t> </a:t>
            </a:r>
          </a:p>
        </p:txBody>
      </p:sp>
      <p:sp>
        <p:nvSpPr>
          <p:cNvPr id="3" name="Marcador de texto 2"/>
          <p:cNvSpPr>
            <a:spLocks noGrp="1"/>
          </p:cNvSpPr>
          <p:nvPr>
            <p:ph type="body" sz="quarter" idx="13"/>
          </p:nvPr>
        </p:nvSpPr>
        <p:spPr/>
        <p:txBody>
          <a:bodyPr/>
          <a:lstStyle/>
          <a:p>
            <a:r>
              <a:rPr lang="es-ES" dirty="0"/>
              <a:t>Plataforma de Aplicaciones </a:t>
            </a:r>
            <a:r>
              <a:rPr lang="es-ES" dirty="0" smtClean="0"/>
              <a:t>empresariales </a:t>
            </a:r>
            <a:r>
              <a:rPr lang="es-PE" dirty="0" smtClean="0"/>
              <a:t>– </a:t>
            </a:r>
            <a:r>
              <a:rPr lang="es-PE" dirty="0"/>
              <a:t>Oracle </a:t>
            </a:r>
            <a:r>
              <a:rPr lang="es-PE" dirty="0" err="1"/>
              <a:t>Coherence</a:t>
            </a:r>
            <a:r>
              <a:rPr lang="es-PE" dirty="0"/>
              <a:t> </a:t>
            </a:r>
            <a:r>
              <a:rPr lang="es-PE" dirty="0" smtClean="0"/>
              <a:t>12c</a:t>
            </a:r>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23238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3"/>
          </p:nvPr>
        </p:nvSpPr>
        <p:spPr/>
        <p:txBody>
          <a:bodyPr>
            <a:normAutofit/>
          </a:bodyPr>
          <a:lstStyle/>
          <a:p>
            <a:pPr marL="0" indent="0"/>
            <a:r>
              <a:rPr lang="es-PE" b="1" dirty="0" smtClean="0"/>
              <a:t>Sistemas actuales del OSCE</a:t>
            </a:r>
            <a:endParaRPr lang="es-PE" dirty="0"/>
          </a:p>
        </p:txBody>
      </p:sp>
      <p:sp>
        <p:nvSpPr>
          <p:cNvPr id="4" name="Título 3"/>
          <p:cNvSpPr>
            <a:spLocks noGrp="1"/>
          </p:cNvSpPr>
          <p:nvPr>
            <p:ph type="title"/>
          </p:nvPr>
        </p:nvSpPr>
        <p:spPr/>
        <p:txBody>
          <a:bodyPr/>
          <a:lstStyle/>
          <a:p>
            <a:pPr algn="ctr"/>
            <a:r>
              <a:rPr lang="es-PE" dirty="0"/>
              <a:t>Diagnóstico de las arquitecturas de software</a:t>
            </a:r>
          </a:p>
        </p:txBody>
      </p:sp>
      <p:pic>
        <p:nvPicPr>
          <p:cNvPr id="8" name="Imagen 7"/>
          <p:cNvPicPr>
            <a:picLocks noChangeAspect="1"/>
          </p:cNvPicPr>
          <p:nvPr/>
        </p:nvPicPr>
        <p:blipFill>
          <a:blip r:embed="rId2"/>
          <a:stretch>
            <a:fillRect/>
          </a:stretch>
        </p:blipFill>
        <p:spPr>
          <a:xfrm>
            <a:off x="516634" y="1535906"/>
            <a:ext cx="8182170" cy="5354954"/>
          </a:xfrm>
          <a:prstGeom prst="rect">
            <a:avLst/>
          </a:prstGeom>
        </p:spPr>
      </p:pic>
    </p:spTree>
    <p:extLst>
      <p:ext uri="{BB962C8B-B14F-4D97-AF65-F5344CB8AC3E}">
        <p14:creationId xmlns:p14="http://schemas.microsoft.com/office/powerpoint/2010/main" val="2080710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normAutofit/>
          </a:bodyPr>
          <a:lstStyle/>
          <a:p>
            <a:r>
              <a:rPr lang="en-US" sz="2000" dirty="0"/>
              <a:t>RHEL 7.4</a:t>
            </a:r>
          </a:p>
          <a:p>
            <a:r>
              <a:rPr lang="en-US" sz="2000" dirty="0" err="1"/>
              <a:t>Kubernetes</a:t>
            </a:r>
            <a:r>
              <a:rPr lang="en-US" sz="2000" dirty="0"/>
              <a:t> 1.8</a:t>
            </a:r>
          </a:p>
          <a:p>
            <a:r>
              <a:rPr lang="en-US" sz="2000" dirty="0"/>
              <a:t>Spring </a:t>
            </a:r>
            <a:r>
              <a:rPr lang="en-US" sz="2000" dirty="0" smtClean="0"/>
              <a:t>Boot  1.5</a:t>
            </a:r>
            <a:endParaRPr lang="en-US" sz="2000" dirty="0"/>
          </a:p>
          <a:p>
            <a:r>
              <a:rPr lang="en-US" sz="2000" dirty="0" smtClean="0"/>
              <a:t>Spring Security 5.0</a:t>
            </a:r>
          </a:p>
          <a:p>
            <a:r>
              <a:rPr lang="en-US" sz="2000" dirty="0"/>
              <a:t>Spring </a:t>
            </a:r>
            <a:r>
              <a:rPr lang="en-US" sz="2000" dirty="0" smtClean="0"/>
              <a:t>Batch 4.0</a:t>
            </a:r>
            <a:endParaRPr lang="en-US" sz="2000" dirty="0"/>
          </a:p>
          <a:p>
            <a:endParaRPr lang="en-US" sz="2000" dirty="0"/>
          </a:p>
          <a:p>
            <a:endParaRPr lang="es-PE" sz="2000" dirty="0"/>
          </a:p>
        </p:txBody>
      </p:sp>
      <p:sp>
        <p:nvSpPr>
          <p:cNvPr id="5" name="Marcador de texto 4"/>
          <p:cNvSpPr>
            <a:spLocks noGrp="1"/>
          </p:cNvSpPr>
          <p:nvPr>
            <p:ph type="body" sz="quarter" idx="13"/>
          </p:nvPr>
        </p:nvSpPr>
        <p:spPr>
          <a:xfrm>
            <a:off x="285720" y="1214438"/>
            <a:ext cx="3176808" cy="642937"/>
          </a:xfrm>
        </p:spPr>
        <p:txBody>
          <a:bodyPr>
            <a:normAutofit fontScale="92500" lnSpcReduction="10000"/>
          </a:bodyPr>
          <a:lstStyle/>
          <a:p>
            <a:pPr marL="0" indent="0"/>
            <a:r>
              <a:rPr lang="es-ES" dirty="0"/>
              <a:t>Plataforma de Microservicios</a:t>
            </a:r>
            <a:endParaRPr lang="es-PE" dirty="0"/>
          </a:p>
          <a:p>
            <a:endParaRPr lang="es-PE" dirty="0"/>
          </a:p>
        </p:txBody>
      </p:sp>
      <p:pic>
        <p:nvPicPr>
          <p:cNvPr id="6" name="Imagen 5"/>
          <p:cNvPicPr>
            <a:picLocks noChangeAspect="1"/>
          </p:cNvPicPr>
          <p:nvPr/>
        </p:nvPicPr>
        <p:blipFill>
          <a:blip r:embed="rId3"/>
          <a:stretch>
            <a:fillRect/>
          </a:stretch>
        </p:blipFill>
        <p:spPr>
          <a:xfrm>
            <a:off x="2582486" y="1536192"/>
            <a:ext cx="6476169" cy="4743096"/>
          </a:xfrm>
          <a:prstGeom prst="rect">
            <a:avLst/>
          </a:prstGeom>
        </p:spPr>
      </p:pic>
    </p:spTree>
    <p:extLst>
      <p:ext uri="{BB962C8B-B14F-4D97-AF65-F5344CB8AC3E}">
        <p14:creationId xmlns:p14="http://schemas.microsoft.com/office/powerpoint/2010/main" val="139184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0" indent="0">
              <a:buNone/>
            </a:pPr>
            <a:r>
              <a:rPr lang="es-ES" dirty="0" err="1"/>
              <a:t>Kubernetes</a:t>
            </a:r>
            <a:r>
              <a:rPr lang="es-ES" dirty="0"/>
              <a:t> (referido comúnmente como “k8s”) es un sistema de código libre para la automatización del despliegue, ajuste de escala y manejo de aplicaciones en contenedores. Soporta un rango de aplicaciones de contenedores, incluido </a:t>
            </a:r>
            <a:r>
              <a:rPr lang="es-ES" dirty="0" err="1"/>
              <a:t>Docker</a:t>
            </a:r>
            <a:r>
              <a:rPr lang="es-ES" dirty="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Portátil</a:t>
            </a:r>
            <a:r>
              <a:rPr lang="es-ES" dirty="0"/>
              <a:t>: en nubes públicas, privadas, híbridas</a:t>
            </a:r>
          </a:p>
          <a:p>
            <a:pPr lvl="1"/>
            <a:r>
              <a:rPr lang="es-ES" dirty="0" smtClean="0"/>
              <a:t>Extensible</a:t>
            </a:r>
            <a:r>
              <a:rPr lang="es-ES" dirty="0"/>
              <a:t>: modular, </a:t>
            </a:r>
            <a:r>
              <a:rPr lang="es-ES" dirty="0" err="1"/>
              <a:t>enchufable</a:t>
            </a:r>
            <a:r>
              <a:rPr lang="es-ES" dirty="0"/>
              <a:t>, </a:t>
            </a:r>
            <a:r>
              <a:rPr lang="es-ES" dirty="0" err="1"/>
              <a:t>enganchable</a:t>
            </a:r>
            <a:r>
              <a:rPr lang="es-ES" dirty="0"/>
              <a:t>, </a:t>
            </a:r>
            <a:r>
              <a:rPr lang="es-ES" dirty="0" err="1"/>
              <a:t>composable</a:t>
            </a:r>
            <a:endParaRPr lang="es-ES" dirty="0"/>
          </a:p>
          <a:p>
            <a:pPr lvl="1"/>
            <a:r>
              <a:rPr lang="es-ES" dirty="0" err="1" smtClean="0"/>
              <a:t>Autorreparación</a:t>
            </a:r>
            <a:r>
              <a:rPr lang="es-ES" dirty="0"/>
              <a:t>: colocación automática, reinicio automático, replicación automática, escalado automático</a:t>
            </a:r>
          </a:p>
          <a:p>
            <a:r>
              <a:rPr lang="es-ES" dirty="0" smtClean="0"/>
              <a:t>Escenarios </a:t>
            </a:r>
            <a:r>
              <a:rPr lang="es-ES" dirty="0"/>
              <a:t>de uso</a:t>
            </a:r>
            <a:r>
              <a:rPr lang="es-ES" dirty="0" smtClean="0"/>
              <a:t>:</a:t>
            </a:r>
          </a:p>
          <a:p>
            <a:pPr lvl="1"/>
            <a:r>
              <a:rPr lang="es-ES" dirty="0" smtClean="0"/>
              <a:t>Gestionar </a:t>
            </a:r>
            <a:r>
              <a:rPr lang="es-ES" dirty="0"/>
              <a:t>múltiples host remotos para el despliegue y mantenimiento de contenedores</a:t>
            </a:r>
            <a:endParaRPr lang="es-ES" dirty="0" smtClean="0"/>
          </a:p>
          <a:p>
            <a:r>
              <a:rPr lang="es-ES" dirty="0" err="1" smtClean="0"/>
              <a:t>URL's</a:t>
            </a:r>
            <a:r>
              <a:rPr lang="es-ES" dirty="0" smtClean="0"/>
              <a:t> de referencia:</a:t>
            </a:r>
            <a:endParaRPr lang="es-ES" dirty="0"/>
          </a:p>
          <a:p>
            <a:pPr lvl="1"/>
            <a:r>
              <a:rPr lang="es-PE" u="sng" dirty="0">
                <a:hlinkClick r:id="rId3"/>
              </a:rPr>
              <a:t>https://www.thoughtworks.com/radar</a:t>
            </a:r>
            <a:r>
              <a:rPr lang="es-PE" dirty="0"/>
              <a:t> </a:t>
            </a:r>
          </a:p>
          <a:p>
            <a:pPr lvl="1"/>
            <a:r>
              <a:rPr lang="es-PE" u="sng" dirty="0">
                <a:hlinkClick r:id="rId4"/>
              </a:rPr>
              <a:t>https://www.udacity.com/course/scalable-microservices-with-kubernetes--ud615</a:t>
            </a:r>
            <a:endParaRPr lang="es-PE"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a:t>Kubernetes</a:t>
            </a:r>
            <a:r>
              <a:rPr lang="es-PE" dirty="0"/>
              <a:t> 1.8</a:t>
            </a:r>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73328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lgn="just">
              <a:buNone/>
            </a:pPr>
            <a:r>
              <a:rPr lang="es-PE" dirty="0" err="1"/>
              <a:t>Docker</a:t>
            </a:r>
            <a:r>
              <a:rPr lang="es-PE" dirty="0"/>
              <a:t> automatiza el despliegue de aplicaciones dentro de contenedores de software, proporcionando una capa adicional de abstracción y automatización de Virtualización a nivel de sistema operativo en Linux</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crear contenedores con </a:t>
            </a:r>
            <a:r>
              <a:rPr lang="es-ES" dirty="0"/>
              <a:t>la portabilidad, </a:t>
            </a:r>
            <a:r>
              <a:rPr lang="es-ES" dirty="0" smtClean="0"/>
              <a:t>ligereza </a:t>
            </a:r>
            <a:r>
              <a:rPr lang="es-ES" dirty="0"/>
              <a:t>y la autosuficiencia </a:t>
            </a:r>
            <a:endParaRPr lang="es-ES" dirty="0" smtClean="0"/>
          </a:p>
          <a:p>
            <a:pPr lvl="1"/>
            <a:r>
              <a:rPr lang="es-ES" dirty="0" smtClean="0"/>
              <a:t>Permite gestionar repositorios, imágenes y contenedores</a:t>
            </a:r>
          </a:p>
          <a:p>
            <a:pPr marL="457200" lvl="1" indent="0">
              <a:buNone/>
            </a:pPr>
            <a:endParaRPr lang="es-ES" dirty="0" smtClean="0"/>
          </a:p>
          <a:p>
            <a:r>
              <a:rPr lang="es-ES" dirty="0" smtClean="0"/>
              <a:t>Escenarios </a:t>
            </a:r>
            <a:r>
              <a:rPr lang="es-ES" dirty="0"/>
              <a:t>de uso</a:t>
            </a:r>
            <a:r>
              <a:rPr lang="es-ES" dirty="0" smtClean="0"/>
              <a:t>:</a:t>
            </a:r>
          </a:p>
          <a:p>
            <a:pPr lvl="1"/>
            <a:r>
              <a:rPr lang="es-ES" dirty="0"/>
              <a:t>Podremos establecer una base desde la que comenzar nuestros proyectos, lo que nos ahorrará el tiempo de preparar el entorno para cada uno de </a:t>
            </a:r>
            <a:r>
              <a:rPr lang="es-ES" dirty="0" smtClean="0"/>
              <a:t>ellos.</a:t>
            </a:r>
          </a:p>
          <a:p>
            <a:pPr lvl="1"/>
            <a:r>
              <a:rPr lang="es-ES" dirty="0" smtClean="0"/>
              <a:t>Despliegue de aplicaciones</a:t>
            </a:r>
            <a:r>
              <a:rPr lang="es-ES" dirty="0"/>
              <a:t> libres de las dependencias instaladas en el sistema anfitrión</a:t>
            </a:r>
            <a:r>
              <a:rPr lang="es-ES" dirty="0" smtClean="0"/>
              <a:t>.</a:t>
            </a:r>
          </a:p>
          <a:p>
            <a:pPr marL="685800" lvl="2">
              <a:spcBef>
                <a:spcPts val="1000"/>
              </a:spcBef>
              <a:buFont typeface="Wingdings" pitchFamily="2" charset="2"/>
              <a:buChar char="Ø"/>
            </a:pPr>
            <a:endParaRPr lang="es-ES" dirty="0" smtClean="0"/>
          </a:p>
          <a:p>
            <a:r>
              <a:rPr lang="es-ES" dirty="0" err="1" smtClean="0"/>
              <a:t>URL's</a:t>
            </a:r>
            <a:r>
              <a:rPr lang="es-ES" dirty="0" smtClean="0"/>
              <a:t> de referencia:</a:t>
            </a:r>
            <a:endParaRPr lang="es-ES" dirty="0"/>
          </a:p>
          <a:p>
            <a:pPr lvl="1"/>
            <a:r>
              <a:rPr lang="es-PE" u="sng" dirty="0" smtClean="0">
                <a:hlinkClick r:id="rId3"/>
              </a:rPr>
              <a:t>https</a:t>
            </a:r>
            <a:r>
              <a:rPr lang="es-PE" u="sng" dirty="0">
                <a:hlinkClick r:id="rId3"/>
              </a:rPr>
              <a:t>://</a:t>
            </a:r>
            <a:r>
              <a:rPr lang="es-PE" u="sng" dirty="0" smtClean="0">
                <a:hlinkClick r:id="rId3"/>
              </a:rPr>
              <a:t>apiumhub.com/tech-blog-barcelona/top-benefits-using-docker</a:t>
            </a:r>
            <a:r>
              <a:rPr lang="es-PE" u="sng" dirty="0" smtClean="0"/>
              <a:t>  </a:t>
            </a:r>
            <a:endParaRPr lang="es-PE" u="sng" dirty="0"/>
          </a:p>
          <a:p>
            <a:pPr lvl="1"/>
            <a:r>
              <a:rPr lang="es-PE" u="sng" dirty="0" smtClean="0">
                <a:hlinkClick r:id="rId4"/>
              </a:rPr>
              <a:t>https</a:t>
            </a:r>
            <a:r>
              <a:rPr lang="es-PE" u="sng" dirty="0">
                <a:hlinkClick r:id="rId4"/>
              </a:rPr>
              <a:t>://</a:t>
            </a:r>
            <a:r>
              <a:rPr lang="es-PE" u="sng" dirty="0" smtClean="0">
                <a:hlinkClick r:id="rId4"/>
              </a:rPr>
              <a:t>rubygarage.org/blog/advantages-of-using-docker-for-microservices</a:t>
            </a:r>
            <a:r>
              <a:rPr lang="es-PE" u="sng" dirty="0" smtClean="0"/>
              <a:t> </a:t>
            </a:r>
            <a:endParaRPr lang="es-PE" u="sng" dirty="0"/>
          </a:p>
          <a:p>
            <a:pPr lvl="1"/>
            <a:r>
              <a:rPr lang="es-PE" u="sng" dirty="0" smtClean="0">
                <a:hlinkClick r:id="rId5"/>
              </a:rPr>
              <a:t>https</a:t>
            </a:r>
            <a:r>
              <a:rPr lang="es-PE" u="sng" dirty="0">
                <a:hlinkClick r:id="rId5"/>
              </a:rPr>
              <a:t>://</a:t>
            </a:r>
            <a:r>
              <a:rPr lang="es-PE" u="sng" dirty="0" smtClean="0">
                <a:hlinkClick r:id="rId5"/>
              </a:rPr>
              <a:t>medium.com/flow-ci/introduction-to-containers-concept-pros-and-cons-orchestration-docker-and-other-alternatives-9a2f1b61132c</a:t>
            </a:r>
            <a:r>
              <a:rPr lang="es-PE" u="sng" dirty="0" smtClean="0"/>
              <a:t> </a:t>
            </a:r>
            <a:endParaRPr lang="es-PE" u="sng" dirty="0"/>
          </a:p>
        </p:txBody>
      </p:sp>
      <p:sp>
        <p:nvSpPr>
          <p:cNvPr id="3" name="Marcador de texto 2"/>
          <p:cNvSpPr>
            <a:spLocks noGrp="1"/>
          </p:cNvSpPr>
          <p:nvPr>
            <p:ph type="body" sz="quarter" idx="13"/>
          </p:nvPr>
        </p:nvSpPr>
        <p:spPr/>
        <p:txBody>
          <a:bodyPr>
            <a:normAutofit/>
          </a:bodyPr>
          <a:lstStyle/>
          <a:p>
            <a:r>
              <a:rPr lang="es-ES" dirty="0"/>
              <a:t>Plataforma de </a:t>
            </a:r>
            <a:r>
              <a:rPr lang="es-ES" dirty="0" smtClean="0"/>
              <a:t>Microservicios</a:t>
            </a:r>
            <a:r>
              <a:rPr lang="es-PE" dirty="0" smtClean="0"/>
              <a:t> – </a:t>
            </a:r>
            <a:r>
              <a:rPr lang="es-PE" dirty="0" err="1" smtClean="0"/>
              <a:t>Docker</a:t>
            </a:r>
            <a:r>
              <a:rPr lang="es-PE" dirty="0" smtClean="0"/>
              <a:t> EE 17.06</a:t>
            </a:r>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601168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PE" dirty="0"/>
              <a:t>Spring </a:t>
            </a:r>
            <a:r>
              <a:rPr lang="es-PE" dirty="0" err="1"/>
              <a:t>Boot</a:t>
            </a:r>
            <a:r>
              <a:rPr lang="es-PE" dirty="0"/>
              <a:t> facilita la creación de aplicaciones basadas en java con calidad de producción, para "simplemente ejecutar" con el mínimo de configuración posible.</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Permite </a:t>
            </a:r>
            <a:r>
              <a:rPr lang="es-ES" dirty="0"/>
              <a:t>crear aplicaciones Spring independientes</a:t>
            </a:r>
          </a:p>
          <a:p>
            <a:pPr lvl="1"/>
            <a:r>
              <a:rPr lang="es-ES" dirty="0" smtClean="0"/>
              <a:t>Embebe </a:t>
            </a:r>
            <a:r>
              <a:rPr lang="es-ES" dirty="0" err="1"/>
              <a:t>Tomcat</a:t>
            </a:r>
            <a:r>
              <a:rPr lang="es-ES" dirty="0"/>
              <a:t>, </a:t>
            </a:r>
            <a:r>
              <a:rPr lang="es-ES" dirty="0" err="1"/>
              <a:t>Jetty</a:t>
            </a:r>
            <a:r>
              <a:rPr lang="es-ES" dirty="0"/>
              <a:t> o </a:t>
            </a:r>
            <a:r>
              <a:rPr lang="es-ES" dirty="0" err="1"/>
              <a:t>Undertow</a:t>
            </a:r>
            <a:r>
              <a:rPr lang="es-ES" dirty="0"/>
              <a:t> directamente (no es necesario implementar archivos WAR)</a:t>
            </a:r>
          </a:p>
          <a:p>
            <a:pPr lvl="1"/>
            <a:r>
              <a:rPr lang="es-ES" dirty="0" smtClean="0"/>
              <a:t>Proporciona </a:t>
            </a:r>
            <a:r>
              <a:rPr lang="es-ES" dirty="0" err="1"/>
              <a:t>POM's</a:t>
            </a:r>
            <a:r>
              <a:rPr lang="es-ES" dirty="0"/>
              <a:t> de 'inicio' para simplificar su configuración de Maven</a:t>
            </a:r>
          </a:p>
          <a:p>
            <a:pPr lvl="1"/>
            <a:r>
              <a:rPr lang="es-ES" dirty="0" smtClean="0"/>
              <a:t>Utiliza </a:t>
            </a:r>
            <a:r>
              <a:rPr lang="es-ES" dirty="0"/>
              <a:t>configuraciones Spring automáticas siempre que sea posible</a:t>
            </a:r>
          </a:p>
          <a:p>
            <a:pPr lvl="1"/>
            <a:r>
              <a:rPr lang="es-ES" dirty="0" smtClean="0"/>
              <a:t>Proporciona </a:t>
            </a:r>
            <a:r>
              <a:rPr lang="es-ES" dirty="0"/>
              <a:t>información de los ambientes de producción, como métricas, controles de estado y configuración externalizada</a:t>
            </a:r>
          </a:p>
          <a:p>
            <a:pPr lvl="1"/>
            <a:r>
              <a:rPr lang="es-ES" dirty="0" smtClean="0"/>
              <a:t>No </a:t>
            </a:r>
            <a:r>
              <a:rPr lang="es-ES" dirty="0"/>
              <a:t>requiere generar código y sin requisitos de configuración XML</a:t>
            </a:r>
          </a:p>
          <a:p>
            <a:pPr lvl="1"/>
            <a:endParaRPr lang="es-ES" dirty="0"/>
          </a:p>
          <a:p>
            <a:r>
              <a:rPr lang="es-ES" dirty="0" smtClean="0"/>
              <a:t>Escenarios </a:t>
            </a:r>
            <a:r>
              <a:rPr lang="es-ES" dirty="0"/>
              <a:t>de uso</a:t>
            </a:r>
            <a:r>
              <a:rPr lang="es-ES" dirty="0" smtClean="0"/>
              <a:t>:</a:t>
            </a:r>
          </a:p>
          <a:p>
            <a:pPr lvl="1"/>
            <a:r>
              <a:rPr lang="es-PE" dirty="0"/>
              <a:t>Implementar aplicaciones web</a:t>
            </a:r>
          </a:p>
          <a:p>
            <a:pPr lvl="1"/>
            <a:r>
              <a:rPr lang="es-PE" dirty="0"/>
              <a:t>Implementar servicios web</a:t>
            </a:r>
          </a:p>
          <a:p>
            <a:pPr lvl="1"/>
            <a:r>
              <a:rPr lang="es-PE" dirty="0"/>
              <a:t>Implementar servicios </a:t>
            </a:r>
            <a:r>
              <a:rPr lang="es-PE" dirty="0" err="1" smtClean="0"/>
              <a:t>rest</a:t>
            </a:r>
            <a:endParaRPr lang="es-PE" dirty="0" smtClean="0"/>
          </a:p>
          <a:p>
            <a:pPr lvl="1"/>
            <a:r>
              <a:rPr lang="es-PE" dirty="0" smtClean="0"/>
              <a:t>Implementar aplicaciones </a:t>
            </a:r>
            <a:r>
              <a:rPr lang="es-PE" dirty="0" err="1" smtClean="0"/>
              <a:t>batch</a:t>
            </a:r>
            <a:endParaRPr lang="es-ES" dirty="0" smtClean="0"/>
          </a:p>
          <a:p>
            <a:r>
              <a:rPr lang="es-ES" dirty="0" err="1" smtClean="0"/>
              <a:t>URL's</a:t>
            </a:r>
            <a:r>
              <a:rPr lang="es-ES" dirty="0" smtClean="0"/>
              <a:t> de referencia:</a:t>
            </a:r>
            <a:endParaRPr lang="es-ES" dirty="0"/>
          </a:p>
          <a:p>
            <a:pPr lvl="1"/>
            <a:r>
              <a:rPr lang="es-PE" u="sng" dirty="0">
                <a:hlinkClick r:id="rId3"/>
              </a:rPr>
              <a:t>https://projects.spring.io/spring-boot</a:t>
            </a:r>
            <a:r>
              <a:rPr lang="es-PE" u="sng" dirty="0" smtClean="0">
                <a:hlinkClick r:id="rId3"/>
              </a:rPr>
              <a:t>/</a:t>
            </a:r>
            <a:endParaRPr lang="es-PE" u="sng" dirty="0" smtClean="0"/>
          </a:p>
          <a:p>
            <a:pPr lvl="1"/>
            <a:r>
              <a:rPr lang="es-PE" u="sng" dirty="0">
                <a:hlinkClick r:id="rId4"/>
              </a:rPr>
              <a:t>https://projects.spring.io/spring-boot/#quick-start</a:t>
            </a:r>
            <a:endParaRPr lang="es-PE"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Boot 1.5</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02933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828800"/>
            <a:ext cx="8643998" cy="4895850"/>
          </a:xfrm>
        </p:spPr>
        <p:txBody>
          <a:bodyPr>
            <a:noAutofit/>
          </a:bodyPr>
          <a:lstStyle/>
          <a:p>
            <a:pPr marL="0" indent="0">
              <a:buNone/>
            </a:pPr>
            <a:r>
              <a:rPr lang="es-PE" sz="2000" dirty="0"/>
              <a:t>Spring Security es un marco que se enfoca en proporcionar autenticación y autorización para aplicaciones </a:t>
            </a:r>
            <a:r>
              <a:rPr lang="es-PE" sz="2000" dirty="0" smtClean="0"/>
              <a:t>Java. </a:t>
            </a:r>
            <a:r>
              <a:rPr lang="es-ES" sz="2000" dirty="0"/>
              <a:t> </a:t>
            </a:r>
            <a:endParaRPr lang="es-ES" sz="2000" dirty="0" smtClean="0"/>
          </a:p>
          <a:p>
            <a:pPr algn="just"/>
            <a:r>
              <a:rPr lang="es-ES" sz="2000" dirty="0" smtClean="0"/>
              <a:t>Características</a:t>
            </a:r>
            <a:r>
              <a:rPr lang="es-ES" sz="2000" dirty="0"/>
              <a:t>:</a:t>
            </a:r>
          </a:p>
          <a:p>
            <a:pPr lvl="1"/>
            <a:r>
              <a:rPr lang="es-PE" sz="1800" dirty="0"/>
              <a:t>Soporte completo y extensible para Autenticación y Autorización</a:t>
            </a:r>
          </a:p>
          <a:p>
            <a:pPr lvl="1"/>
            <a:r>
              <a:rPr lang="es-PE" sz="1800" dirty="0"/>
              <a:t>Protección contra ataques como la fijación de sesiones, </a:t>
            </a:r>
            <a:r>
              <a:rPr lang="es-PE" sz="1800" dirty="0" err="1"/>
              <a:t>clickjacking</a:t>
            </a:r>
            <a:r>
              <a:rPr lang="es-PE" sz="1800" dirty="0"/>
              <a:t>, falsificación de solicitudes entre sitios, etc.</a:t>
            </a:r>
          </a:p>
          <a:p>
            <a:pPr lvl="1"/>
            <a:r>
              <a:rPr lang="es-PE" sz="1800" dirty="0"/>
              <a:t>Integración API </a:t>
            </a:r>
            <a:r>
              <a:rPr lang="es-PE" sz="1800" dirty="0" err="1" smtClean="0"/>
              <a:t>Servlet</a:t>
            </a:r>
            <a:endParaRPr lang="es-PE" sz="1800" dirty="0" smtClean="0"/>
          </a:p>
          <a:p>
            <a:r>
              <a:rPr lang="es-ES" sz="2000" dirty="0" smtClean="0"/>
              <a:t>Escenarios </a:t>
            </a:r>
            <a:r>
              <a:rPr lang="es-ES" sz="2000" dirty="0"/>
              <a:t>de uso</a:t>
            </a:r>
            <a:r>
              <a:rPr lang="es-ES" sz="2000" dirty="0" smtClean="0"/>
              <a:t>:</a:t>
            </a:r>
          </a:p>
          <a:p>
            <a:pPr lvl="1"/>
            <a:r>
              <a:rPr lang="es-PE" sz="1800" dirty="0"/>
              <a:t>Implementar seguridad en aplicaciones web</a:t>
            </a:r>
          </a:p>
          <a:p>
            <a:pPr lvl="1"/>
            <a:r>
              <a:rPr lang="es-PE" sz="1800" dirty="0"/>
              <a:t>Implementar seguridad en servicios web</a:t>
            </a:r>
          </a:p>
          <a:p>
            <a:pPr lvl="1"/>
            <a:r>
              <a:rPr lang="es-PE" sz="1800" dirty="0"/>
              <a:t>Implementar seguridad en servicios </a:t>
            </a:r>
            <a:r>
              <a:rPr lang="es-PE" sz="1800" dirty="0" err="1" smtClean="0"/>
              <a:t>rest</a:t>
            </a:r>
            <a:endParaRPr lang="es-PE" sz="1800" dirty="0" smtClean="0"/>
          </a:p>
          <a:p>
            <a:r>
              <a:rPr lang="es-ES" sz="2000" dirty="0" err="1" smtClean="0"/>
              <a:t>URL's</a:t>
            </a:r>
            <a:r>
              <a:rPr lang="es-ES" sz="2000" dirty="0" smtClean="0"/>
              <a:t> de referencia:</a:t>
            </a:r>
            <a:endParaRPr lang="es-ES" sz="2000" dirty="0"/>
          </a:p>
          <a:p>
            <a:pPr lvl="1"/>
            <a:r>
              <a:rPr lang="es-PE" sz="1800" u="sng" dirty="0">
                <a:hlinkClick r:id="rId3"/>
              </a:rPr>
              <a:t>https://projects.spring.io/spring-security/</a:t>
            </a:r>
            <a:r>
              <a:rPr lang="es-PE" sz="1800" dirty="0"/>
              <a:t> </a:t>
            </a:r>
            <a:endParaRPr lang="es-PE" sz="1800" dirty="0" smtClean="0"/>
          </a:p>
          <a:p>
            <a:pPr lvl="1"/>
            <a:r>
              <a:rPr lang="es-PE" sz="1800" u="sng" dirty="0">
                <a:hlinkClick r:id="rId4"/>
              </a:rPr>
              <a:t>https://projects.spring.io/spring-security/#</a:t>
            </a:r>
            <a:r>
              <a:rPr lang="es-PE" sz="1800" u="sng" dirty="0" smtClean="0">
                <a:hlinkClick r:id="rId4"/>
              </a:rPr>
              <a:t>quick-start</a:t>
            </a:r>
            <a:endParaRPr lang="es-PE" sz="1800" u="sng" dirty="0" smtClean="0"/>
          </a:p>
        </p:txBody>
      </p:sp>
      <p:sp>
        <p:nvSpPr>
          <p:cNvPr id="3" name="Marcador de texto 2"/>
          <p:cNvSpPr>
            <a:spLocks noGrp="1"/>
          </p:cNvSpPr>
          <p:nvPr>
            <p:ph type="body" sz="quarter" idx="13"/>
          </p:nvPr>
        </p:nvSpPr>
        <p:spPr>
          <a:xfrm>
            <a:off x="285720" y="1214439"/>
            <a:ext cx="8643998" cy="480250"/>
          </a:xfrm>
        </p:spPr>
        <p:txBody>
          <a:bodyPr/>
          <a:lstStyle/>
          <a:p>
            <a:r>
              <a:rPr lang="es-ES" dirty="0"/>
              <a:t>Plataforma de </a:t>
            </a:r>
            <a:r>
              <a:rPr lang="es-ES" dirty="0" smtClean="0"/>
              <a:t>Microservicios </a:t>
            </a:r>
            <a:r>
              <a:rPr lang="es-PE" dirty="0" smtClean="0"/>
              <a:t>– </a:t>
            </a:r>
            <a:r>
              <a:rPr lang="en-US" dirty="0"/>
              <a:t>Spring </a:t>
            </a:r>
            <a:r>
              <a:rPr lang="en-US" dirty="0" smtClean="0"/>
              <a:t>Security 1.5</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4579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buNone/>
            </a:pPr>
            <a:r>
              <a:rPr lang="es-PE" sz="2000" dirty="0"/>
              <a:t>Spring </a:t>
            </a:r>
            <a:r>
              <a:rPr lang="es-PE" sz="2000" dirty="0" err="1"/>
              <a:t>Batch</a:t>
            </a:r>
            <a:r>
              <a:rPr lang="es-PE" sz="2000" dirty="0"/>
              <a:t> proporciona funciones reutilizables que son esenciales en el procesamiento de grandes volúmenes de registros, incluidos el registro / seguimiento, la gestión de transacciones, las estadísticas de procesamiento de trabajos, el reinicio del trabajo, la omisión y la administración de recursos</a:t>
            </a:r>
            <a:r>
              <a:rPr lang="es-ES" sz="2000" dirty="0"/>
              <a:t> </a:t>
            </a:r>
            <a:endParaRPr lang="es-ES" sz="2000" dirty="0" smtClean="0"/>
          </a:p>
          <a:p>
            <a:pPr algn="just"/>
            <a:r>
              <a:rPr lang="es-ES" sz="2000" dirty="0" smtClean="0"/>
              <a:t>Características</a:t>
            </a:r>
            <a:r>
              <a:rPr lang="es-ES" sz="2000" dirty="0"/>
              <a:t>:</a:t>
            </a:r>
          </a:p>
          <a:p>
            <a:pPr lvl="1"/>
            <a:r>
              <a:rPr lang="es-PE" sz="1800" dirty="0"/>
              <a:t>Gestión de transacciones</a:t>
            </a:r>
          </a:p>
          <a:p>
            <a:pPr lvl="1"/>
            <a:r>
              <a:rPr lang="es-PE" sz="1800" dirty="0"/>
              <a:t>Procesamiento basado en fragmentos</a:t>
            </a:r>
          </a:p>
          <a:p>
            <a:pPr lvl="1"/>
            <a:r>
              <a:rPr lang="es-PE" sz="1800" dirty="0"/>
              <a:t>E / S declarativa</a:t>
            </a:r>
          </a:p>
          <a:p>
            <a:pPr lvl="1"/>
            <a:r>
              <a:rPr lang="es-PE" sz="1800" dirty="0"/>
              <a:t>Funcionalidad de </a:t>
            </a:r>
            <a:r>
              <a:rPr lang="es-PE" sz="1800" dirty="0" err="1"/>
              <a:t>Start</a:t>
            </a:r>
            <a:r>
              <a:rPr lang="es-PE" sz="1800" dirty="0"/>
              <a:t> / Stop / </a:t>
            </a:r>
            <a:r>
              <a:rPr lang="es-PE" sz="1800" dirty="0" err="1"/>
              <a:t>Restart</a:t>
            </a:r>
            <a:r>
              <a:rPr lang="es-PE" sz="1800" dirty="0"/>
              <a:t>, Reintentar / saltar</a:t>
            </a:r>
          </a:p>
          <a:p>
            <a:pPr lvl="1"/>
            <a:r>
              <a:rPr lang="es-PE" sz="1800" dirty="0"/>
              <a:t>Interfaz de administración basada en web (Spring </a:t>
            </a:r>
            <a:r>
              <a:rPr lang="es-PE" sz="1800" dirty="0" err="1"/>
              <a:t>Batch</a:t>
            </a:r>
            <a:r>
              <a:rPr lang="es-PE" sz="1800" dirty="0"/>
              <a:t> </a:t>
            </a:r>
            <a:r>
              <a:rPr lang="es-PE" sz="1800" dirty="0" err="1"/>
              <a:t>Admin</a:t>
            </a:r>
            <a:r>
              <a:rPr lang="es-PE" sz="1800" dirty="0" smtClean="0"/>
              <a:t>)</a:t>
            </a:r>
          </a:p>
          <a:p>
            <a:r>
              <a:rPr lang="es-ES" sz="2000" dirty="0" smtClean="0"/>
              <a:t>Escenarios </a:t>
            </a:r>
            <a:r>
              <a:rPr lang="es-ES" sz="2000" dirty="0"/>
              <a:t>de uso</a:t>
            </a:r>
            <a:r>
              <a:rPr lang="es-ES" sz="2000" dirty="0" smtClean="0"/>
              <a:t>:</a:t>
            </a:r>
          </a:p>
          <a:p>
            <a:pPr lvl="1"/>
            <a:r>
              <a:rPr lang="es-ES" sz="1800" dirty="0" smtClean="0"/>
              <a:t>Implementar </a:t>
            </a:r>
            <a:r>
              <a:rPr lang="es-ES" sz="1800" dirty="0"/>
              <a:t>procesamiento en lote con alto desempeño</a:t>
            </a:r>
            <a:r>
              <a:rPr lang="es-ES" sz="1800" dirty="0" smtClean="0"/>
              <a:t>.</a:t>
            </a:r>
          </a:p>
          <a:p>
            <a:r>
              <a:rPr lang="es-ES" sz="2000" dirty="0" err="1" smtClean="0"/>
              <a:t>URL's</a:t>
            </a:r>
            <a:r>
              <a:rPr lang="es-ES" sz="2000" dirty="0" smtClean="0"/>
              <a:t> de referencia:</a:t>
            </a:r>
            <a:endParaRPr lang="es-ES" sz="2000" dirty="0"/>
          </a:p>
          <a:p>
            <a:pPr lvl="1"/>
            <a:r>
              <a:rPr lang="es-PE" sz="1800" u="sng" dirty="0">
                <a:hlinkClick r:id="rId3"/>
              </a:rPr>
              <a:t>https://projects.spring.io/spring-batch/</a:t>
            </a:r>
            <a:r>
              <a:rPr lang="es-PE" sz="1800" dirty="0"/>
              <a:t> </a:t>
            </a:r>
            <a:endParaRPr lang="es-PE" sz="1800" dirty="0" smtClean="0"/>
          </a:p>
          <a:p>
            <a:pPr lvl="1"/>
            <a:r>
              <a:rPr lang="es-PE" sz="1800" u="sng" dirty="0">
                <a:hlinkClick r:id="rId4"/>
              </a:rPr>
              <a:t>https://projects.spring.io/spring-batch/#quick-start</a:t>
            </a:r>
            <a:r>
              <a:rPr lang="es-PE" sz="1800" dirty="0"/>
              <a:t> </a:t>
            </a:r>
            <a:endParaRPr lang="es-ES" sz="1800" dirty="0" smtClean="0"/>
          </a:p>
          <a:p>
            <a:pPr marL="457200" lvl="1" indent="0">
              <a:buNone/>
            </a:pPr>
            <a:endParaRPr lang="es-PE" sz="1800" dirty="0"/>
          </a:p>
        </p:txBody>
      </p:sp>
      <p:sp>
        <p:nvSpPr>
          <p:cNvPr id="3" name="Marcador de texto 2"/>
          <p:cNvSpPr>
            <a:spLocks noGrp="1"/>
          </p:cNvSpPr>
          <p:nvPr>
            <p:ph type="body" sz="quarter" idx="13"/>
          </p:nvPr>
        </p:nvSpPr>
        <p:spPr/>
        <p:txBody>
          <a:bodyPr/>
          <a:lstStyle/>
          <a:p>
            <a:r>
              <a:rPr lang="es-ES" dirty="0"/>
              <a:t>Plataforma de </a:t>
            </a:r>
            <a:r>
              <a:rPr lang="es-ES" dirty="0" smtClean="0"/>
              <a:t>Microservicios </a:t>
            </a:r>
            <a:r>
              <a:rPr lang="es-PE" dirty="0" smtClean="0"/>
              <a:t>– </a:t>
            </a:r>
            <a:r>
              <a:rPr lang="en-US" dirty="0"/>
              <a:t>Spring </a:t>
            </a:r>
            <a:r>
              <a:rPr lang="en-US" dirty="0" smtClean="0"/>
              <a:t>Batch 4.0</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2476329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859560" cy="4795848"/>
          </a:xfrm>
        </p:spPr>
        <p:txBody>
          <a:bodyPr>
            <a:normAutofit/>
          </a:bodyPr>
          <a:lstStyle/>
          <a:p>
            <a:r>
              <a:rPr lang="es-PE" sz="2000" dirty="0"/>
              <a:t>RHEL </a:t>
            </a:r>
            <a:r>
              <a:rPr lang="es-PE" sz="2000" dirty="0" smtClean="0"/>
              <a:t>7.4</a:t>
            </a:r>
          </a:p>
          <a:p>
            <a:r>
              <a:rPr lang="es-PE" sz="2000" dirty="0" smtClean="0"/>
              <a:t>OHS 12c</a:t>
            </a:r>
          </a:p>
          <a:p>
            <a:r>
              <a:rPr lang="es-PE" sz="2000" dirty="0" smtClean="0"/>
              <a:t>OSB 12c</a:t>
            </a:r>
          </a:p>
          <a:p>
            <a:r>
              <a:rPr lang="es-PE" sz="2000" dirty="0"/>
              <a:t>Oracle SOA 12c</a:t>
            </a:r>
          </a:p>
        </p:txBody>
      </p:sp>
      <p:sp>
        <p:nvSpPr>
          <p:cNvPr id="5" name="Marcador de texto 4"/>
          <p:cNvSpPr>
            <a:spLocks noGrp="1"/>
          </p:cNvSpPr>
          <p:nvPr>
            <p:ph type="body" sz="quarter" idx="13"/>
          </p:nvPr>
        </p:nvSpPr>
        <p:spPr>
          <a:xfrm>
            <a:off x="285720" y="1214438"/>
            <a:ext cx="3859560" cy="642937"/>
          </a:xfrm>
        </p:spPr>
        <p:txBody>
          <a:bodyPr>
            <a:normAutofit fontScale="92500" lnSpcReduction="10000"/>
          </a:bodyPr>
          <a:lstStyle/>
          <a:p>
            <a:pPr marL="0" indent="0"/>
            <a:r>
              <a:rPr lang="es-ES" dirty="0"/>
              <a:t>Plataforma de Servicios de integración</a:t>
            </a:r>
            <a:endParaRPr lang="es-PE" dirty="0"/>
          </a:p>
          <a:p>
            <a:endParaRPr lang="es-PE" dirty="0"/>
          </a:p>
        </p:txBody>
      </p:sp>
      <p:pic>
        <p:nvPicPr>
          <p:cNvPr id="8" name="Imagen 7"/>
          <p:cNvPicPr>
            <a:picLocks noChangeAspect="1"/>
          </p:cNvPicPr>
          <p:nvPr/>
        </p:nvPicPr>
        <p:blipFill>
          <a:blip r:embed="rId3"/>
          <a:stretch>
            <a:fillRect/>
          </a:stretch>
        </p:blipFill>
        <p:spPr>
          <a:xfrm>
            <a:off x="3704536" y="1121792"/>
            <a:ext cx="5051478" cy="5736208"/>
          </a:xfrm>
          <a:prstGeom prst="rect">
            <a:avLst/>
          </a:prstGeom>
        </p:spPr>
      </p:pic>
    </p:spTree>
    <p:extLst>
      <p:ext uri="{BB962C8B-B14F-4D97-AF65-F5344CB8AC3E}">
        <p14:creationId xmlns:p14="http://schemas.microsoft.com/office/powerpoint/2010/main" val="9860060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Autofit/>
          </a:bodyPr>
          <a:lstStyle/>
          <a:p>
            <a:pPr marL="0" indent="0">
              <a:buNone/>
            </a:pPr>
            <a:r>
              <a:rPr lang="es-PE" sz="2000" dirty="0"/>
              <a:t>Es el Enterprise </a:t>
            </a:r>
            <a:r>
              <a:rPr lang="es-PE" sz="2000" dirty="0" err="1"/>
              <a:t>Service</a:t>
            </a:r>
            <a:r>
              <a:rPr lang="es-PE" sz="2000" dirty="0"/>
              <a:t> Bus de Oracle y es un componente de Oracle SOA 12c, permite transformar las arquitecturas conectando, mediando y administrando interacciones entre servicios y aplicaciones.</a:t>
            </a:r>
            <a:r>
              <a:rPr lang="es-PE" sz="2000" dirty="0" smtClean="0"/>
              <a:t> </a:t>
            </a:r>
            <a:r>
              <a:rPr lang="es-ES" sz="2000" dirty="0"/>
              <a:t> </a:t>
            </a:r>
            <a:endParaRPr lang="es-ES" sz="2000" dirty="0" smtClean="0"/>
          </a:p>
          <a:p>
            <a:pPr algn="just"/>
            <a:r>
              <a:rPr lang="es-ES" sz="2000" dirty="0" smtClean="0"/>
              <a:t>Características</a:t>
            </a:r>
            <a:r>
              <a:rPr lang="es-ES" sz="2000" dirty="0"/>
              <a:t>:</a:t>
            </a:r>
          </a:p>
          <a:p>
            <a:pPr lvl="1"/>
            <a:r>
              <a:rPr lang="es-PE" sz="1800" dirty="0"/>
              <a:t>Proporciona componentes de conectividad, enrutamiento, transformación</a:t>
            </a:r>
          </a:p>
          <a:p>
            <a:pPr lvl="1"/>
            <a:r>
              <a:rPr lang="es-PE" sz="1800" dirty="0"/>
              <a:t>Proporciona virtualización de servicios</a:t>
            </a:r>
          </a:p>
          <a:p>
            <a:pPr lvl="1"/>
            <a:r>
              <a:rPr lang="es-PE" sz="1800" dirty="0"/>
              <a:t>Gestiona el </a:t>
            </a:r>
            <a:r>
              <a:rPr lang="es-PE" sz="1800" dirty="0" err="1"/>
              <a:t>versionamiento</a:t>
            </a:r>
            <a:r>
              <a:rPr lang="es-PE" sz="1800" dirty="0"/>
              <a:t> de </a:t>
            </a:r>
            <a:r>
              <a:rPr lang="es-PE" sz="1800" dirty="0" smtClean="0"/>
              <a:t>servicios</a:t>
            </a:r>
          </a:p>
          <a:p>
            <a:r>
              <a:rPr lang="es-ES" sz="2000" dirty="0" smtClean="0"/>
              <a:t>Escenarios </a:t>
            </a:r>
            <a:r>
              <a:rPr lang="es-ES" sz="2000" dirty="0"/>
              <a:t>de uso</a:t>
            </a:r>
            <a:r>
              <a:rPr lang="es-ES" sz="2000" dirty="0" smtClean="0"/>
              <a:t>:</a:t>
            </a:r>
          </a:p>
          <a:p>
            <a:pPr lvl="1"/>
            <a:r>
              <a:rPr lang="es-PE" sz="1800" dirty="0"/>
              <a:t>Exponer servicios en un ESB</a:t>
            </a:r>
            <a:endParaRPr lang="es-ES" sz="1800" dirty="0" smtClean="0"/>
          </a:p>
          <a:p>
            <a:r>
              <a:rPr lang="es-ES" sz="2000" dirty="0" err="1" smtClean="0"/>
              <a:t>URL's</a:t>
            </a:r>
            <a:r>
              <a:rPr lang="es-ES" sz="2000" dirty="0" smtClean="0"/>
              <a:t> de referencia:</a:t>
            </a:r>
            <a:endParaRPr lang="es-ES" sz="2000" dirty="0"/>
          </a:p>
          <a:p>
            <a:pPr lvl="1"/>
            <a:r>
              <a:rPr lang="es-PE" sz="1800" u="sng" dirty="0">
                <a:hlinkClick r:id="rId3"/>
              </a:rPr>
              <a:t>http://www.oracle.com/technetwork/middleware/service-bus/</a:t>
            </a:r>
            <a:r>
              <a:rPr lang="es-PE" sz="1800" dirty="0"/>
              <a:t> </a:t>
            </a:r>
            <a:endParaRPr lang="es-PE" sz="1800" dirty="0" smtClean="0"/>
          </a:p>
          <a:p>
            <a:pPr lvl="1"/>
            <a:r>
              <a:rPr lang="es-PE" sz="1800" u="sng" dirty="0">
                <a:hlinkClick r:id="rId4"/>
              </a:rPr>
              <a:t>http://www.oracle.com/technetwork/middleware/soasuite/overview/wp-soa-suite-whats-new-12c-2217186.pdf</a:t>
            </a:r>
            <a:r>
              <a:rPr lang="es-PE" sz="1800" dirty="0"/>
              <a:t> </a:t>
            </a:r>
            <a:endParaRPr lang="es-ES" sz="1800" dirty="0" smtClean="0"/>
          </a:p>
          <a:p>
            <a:pPr marL="457200" lvl="1" indent="0">
              <a:buNone/>
            </a:pPr>
            <a:endParaRPr lang="es-PE" sz="1800"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 </a:t>
            </a:r>
            <a:r>
              <a:rPr lang="es-PE" dirty="0" smtClean="0"/>
              <a:t>– </a:t>
            </a:r>
            <a:r>
              <a:rPr lang="es-PE" dirty="0"/>
              <a:t>OSB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274047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buNone/>
            </a:pPr>
            <a:r>
              <a:rPr lang="es-PE" dirty="0"/>
              <a:t>Oracle SOA es parte de la familia de Oracle </a:t>
            </a:r>
            <a:r>
              <a:rPr lang="es-PE" dirty="0" err="1"/>
              <a:t>Fusion</a:t>
            </a:r>
            <a:r>
              <a:rPr lang="es-PE" dirty="0"/>
              <a:t> Middleware y permite integraciones dentro de una sola plataforma</a:t>
            </a:r>
            <a:r>
              <a:rPr lang="es-PE" dirty="0" smtClean="0"/>
              <a:t>.</a:t>
            </a:r>
          </a:p>
          <a:p>
            <a:r>
              <a:rPr lang="es-ES" dirty="0"/>
              <a:t>Características:</a:t>
            </a:r>
          </a:p>
          <a:p>
            <a:pPr marL="457200" lvl="1" indent="0">
              <a:buNone/>
            </a:pPr>
            <a:r>
              <a:rPr lang="es-PE" dirty="0"/>
              <a:t>Proporciona los siguientes componentes:</a:t>
            </a:r>
          </a:p>
          <a:p>
            <a:pPr lvl="1"/>
            <a:r>
              <a:rPr lang="es-PE" dirty="0"/>
              <a:t>Oracle BPEL </a:t>
            </a:r>
            <a:r>
              <a:rPr lang="es-PE" dirty="0" err="1"/>
              <a:t>Process</a:t>
            </a:r>
            <a:r>
              <a:rPr lang="es-PE" dirty="0"/>
              <a:t> Manager</a:t>
            </a:r>
          </a:p>
          <a:p>
            <a:pPr lvl="1"/>
            <a:r>
              <a:rPr lang="es-PE" dirty="0"/>
              <a:t>Oracle </a:t>
            </a:r>
            <a:r>
              <a:rPr lang="es-PE" dirty="0" err="1"/>
              <a:t>Service</a:t>
            </a:r>
            <a:r>
              <a:rPr lang="es-PE" dirty="0"/>
              <a:t> Bus (OSB)</a:t>
            </a:r>
          </a:p>
          <a:p>
            <a:pPr lvl="1"/>
            <a:r>
              <a:rPr lang="es-PE" dirty="0"/>
              <a:t>Oracle </a:t>
            </a:r>
            <a:r>
              <a:rPr lang="es-PE" dirty="0" err="1"/>
              <a:t>Event</a:t>
            </a:r>
            <a:r>
              <a:rPr lang="es-PE" dirty="0"/>
              <a:t> </a:t>
            </a:r>
            <a:r>
              <a:rPr lang="es-PE" dirty="0" err="1"/>
              <a:t>Processing</a:t>
            </a:r>
            <a:endParaRPr lang="es-PE" dirty="0"/>
          </a:p>
          <a:p>
            <a:pPr lvl="1"/>
            <a:r>
              <a:rPr lang="es-PE" dirty="0"/>
              <a:t>Oracle Web </a:t>
            </a:r>
            <a:r>
              <a:rPr lang="es-PE" dirty="0" err="1"/>
              <a:t>Services</a:t>
            </a:r>
            <a:r>
              <a:rPr lang="es-PE" dirty="0"/>
              <a:t> Manager, a </a:t>
            </a:r>
            <a:r>
              <a:rPr lang="es-PE" dirty="0" err="1"/>
              <a:t>security</a:t>
            </a:r>
            <a:r>
              <a:rPr lang="es-PE" dirty="0"/>
              <a:t> and </a:t>
            </a:r>
            <a:r>
              <a:rPr lang="es-PE" dirty="0" err="1"/>
              <a:t>monitoring</a:t>
            </a:r>
            <a:r>
              <a:rPr lang="es-PE" dirty="0"/>
              <a:t> </a:t>
            </a:r>
            <a:r>
              <a:rPr lang="es-PE" dirty="0" err="1"/>
              <a:t>product</a:t>
            </a:r>
            <a:r>
              <a:rPr lang="es-PE" dirty="0"/>
              <a:t> </a:t>
            </a:r>
            <a:r>
              <a:rPr lang="es-PE" dirty="0" err="1"/>
              <a:t>for</a:t>
            </a:r>
            <a:r>
              <a:rPr lang="es-PE" dirty="0"/>
              <a:t> web </a:t>
            </a:r>
            <a:r>
              <a:rPr lang="es-PE" dirty="0" err="1"/>
              <a:t>services</a:t>
            </a:r>
            <a:endParaRPr lang="es-PE" dirty="0"/>
          </a:p>
          <a:p>
            <a:pPr lvl="1"/>
            <a:r>
              <a:rPr lang="es-PE" dirty="0"/>
              <a:t>Oracle Business Rules</a:t>
            </a:r>
          </a:p>
          <a:p>
            <a:pPr lvl="1"/>
            <a:r>
              <a:rPr lang="es-PE" dirty="0"/>
              <a:t>Oracle Business </a:t>
            </a:r>
            <a:r>
              <a:rPr lang="es-PE" dirty="0" err="1"/>
              <a:t>Activity</a:t>
            </a:r>
            <a:r>
              <a:rPr lang="es-PE" dirty="0"/>
              <a:t> </a:t>
            </a:r>
            <a:r>
              <a:rPr lang="es-PE" dirty="0" err="1"/>
              <a:t>Monitoring</a:t>
            </a:r>
            <a:endParaRPr lang="es-PE" dirty="0"/>
          </a:p>
          <a:p>
            <a:pPr lvl="1"/>
            <a:r>
              <a:rPr lang="es-PE" dirty="0"/>
              <a:t>Oracle Mediator </a:t>
            </a:r>
            <a:endParaRPr lang="es-PE" dirty="0" smtClean="0"/>
          </a:p>
          <a:p>
            <a:pPr lvl="1"/>
            <a:r>
              <a:rPr lang="es-PE" sz="2500" dirty="0"/>
              <a:t>Oracle </a:t>
            </a:r>
            <a:r>
              <a:rPr lang="es-PE" sz="2500" dirty="0" err="1"/>
              <a:t>JDeveloper</a:t>
            </a:r>
            <a:r>
              <a:rPr lang="es-PE" sz="2500" dirty="0"/>
              <a:t> </a:t>
            </a:r>
          </a:p>
          <a:p>
            <a:r>
              <a:rPr lang="es-ES" dirty="0" smtClean="0"/>
              <a:t>Escenarios </a:t>
            </a:r>
            <a:r>
              <a:rPr lang="es-ES" dirty="0"/>
              <a:t>de uso</a:t>
            </a:r>
            <a:r>
              <a:rPr lang="es-ES" dirty="0" smtClean="0"/>
              <a:t>:</a:t>
            </a:r>
          </a:p>
          <a:p>
            <a:pPr lvl="1"/>
            <a:r>
              <a:rPr lang="es-PE" dirty="0"/>
              <a:t>Implementar aplicaciones SCA para servicios web y servicios REST</a:t>
            </a:r>
            <a:endParaRPr lang="es-ES" dirty="0" smtClean="0"/>
          </a:p>
          <a:p>
            <a:r>
              <a:rPr lang="es-ES" dirty="0" err="1" smtClean="0"/>
              <a:t>URL's</a:t>
            </a:r>
            <a:r>
              <a:rPr lang="es-ES" dirty="0" smtClean="0"/>
              <a:t> de referencia:</a:t>
            </a:r>
            <a:endParaRPr lang="es-ES" dirty="0"/>
          </a:p>
          <a:p>
            <a:pPr lvl="1"/>
            <a:r>
              <a:rPr lang="es-PE" u="sng" dirty="0">
                <a:hlinkClick r:id="rId3"/>
              </a:rPr>
              <a:t>http://www.oracle.com/technetwork/middleware/soasuite/</a:t>
            </a:r>
            <a:r>
              <a:rPr lang="es-PE" dirty="0"/>
              <a:t> </a:t>
            </a:r>
            <a:endParaRPr lang="es-PE" dirty="0" smtClean="0"/>
          </a:p>
          <a:p>
            <a:pPr lvl="1"/>
            <a:r>
              <a:rPr lang="es-PE" u="sng" dirty="0">
                <a:hlinkClick r:id="rId4"/>
              </a:rPr>
              <a:t>http://www.oracle.com/technetwork/middleware/soasuite/overview/wp-soa-suite-whats-new-12c-2217186.pdf</a:t>
            </a:r>
            <a:r>
              <a:rPr lang="es-PE" dirty="0"/>
              <a:t> </a:t>
            </a:r>
            <a:endParaRPr lang="es-ES" dirty="0" smtClean="0"/>
          </a:p>
          <a:p>
            <a:pPr marL="457200" lvl="1" indent="0">
              <a:buNone/>
            </a:pPr>
            <a:endParaRPr lang="es-PE" dirty="0"/>
          </a:p>
        </p:txBody>
      </p:sp>
      <p:sp>
        <p:nvSpPr>
          <p:cNvPr id="3" name="Marcador de texto 2"/>
          <p:cNvSpPr>
            <a:spLocks noGrp="1"/>
          </p:cNvSpPr>
          <p:nvPr>
            <p:ph type="body" sz="quarter" idx="13"/>
          </p:nvPr>
        </p:nvSpPr>
        <p:spPr/>
        <p:txBody>
          <a:bodyPr>
            <a:normAutofit/>
          </a:bodyPr>
          <a:lstStyle/>
          <a:p>
            <a:r>
              <a:rPr lang="es-ES" dirty="0"/>
              <a:t>Plataforma de Servicios de </a:t>
            </a:r>
            <a:r>
              <a:rPr lang="es-ES" dirty="0" smtClean="0"/>
              <a:t>integración</a:t>
            </a:r>
            <a:r>
              <a:rPr lang="es-PE" dirty="0" smtClean="0"/>
              <a:t> – </a:t>
            </a:r>
            <a:r>
              <a:rPr lang="es-PE" dirty="0"/>
              <a:t>Oracle SOA </a:t>
            </a:r>
            <a:r>
              <a:rPr lang="es-PE" dirty="0" smtClean="0"/>
              <a:t>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50264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19" y="1928802"/>
            <a:ext cx="3911707" cy="4795848"/>
          </a:xfrm>
        </p:spPr>
        <p:txBody>
          <a:bodyPr>
            <a:normAutofit/>
          </a:bodyPr>
          <a:lstStyle/>
          <a:p>
            <a:pPr algn="just"/>
            <a:r>
              <a:rPr lang="es-PE" sz="2000" dirty="0" smtClean="0"/>
              <a:t>RHEL 7.4</a:t>
            </a:r>
          </a:p>
          <a:p>
            <a:pPr lvl="1" algn="just"/>
            <a:r>
              <a:rPr lang="es-PE" sz="1600" dirty="0" err="1" smtClean="0"/>
              <a:t>PaceMaker</a:t>
            </a:r>
            <a:r>
              <a:rPr lang="es-PE" sz="1600" dirty="0" smtClean="0"/>
              <a:t> (*)</a:t>
            </a:r>
          </a:p>
          <a:p>
            <a:pPr lvl="2" algn="just"/>
            <a:r>
              <a:rPr lang="es-PE" sz="1200" dirty="0" smtClean="0"/>
              <a:t>Permite gestionar la disponibilidad de servidores linux, anteriormente usado como </a:t>
            </a:r>
            <a:r>
              <a:rPr lang="es-PE" sz="1200" dirty="0" err="1" smtClean="0"/>
              <a:t>Heartbeat</a:t>
            </a:r>
            <a:r>
              <a:rPr lang="es-PE" sz="1200" dirty="0" smtClean="0"/>
              <a:t> </a:t>
            </a:r>
          </a:p>
          <a:p>
            <a:pPr lvl="1" algn="just"/>
            <a:r>
              <a:rPr lang="es-PE" sz="1600" dirty="0" err="1" smtClean="0"/>
              <a:t>Corosync</a:t>
            </a:r>
            <a:r>
              <a:rPr lang="es-PE" sz="1600" dirty="0" smtClean="0"/>
              <a:t> (*)</a:t>
            </a:r>
          </a:p>
          <a:p>
            <a:pPr lvl="2" algn="just"/>
            <a:r>
              <a:rPr lang="es-PE" sz="1200" dirty="0" smtClean="0"/>
              <a:t>Sistema de grupo de comunicación en clúster de servidores linux. </a:t>
            </a:r>
          </a:p>
          <a:p>
            <a:pPr lvl="1" algn="just"/>
            <a:r>
              <a:rPr lang="es-PE" sz="1600" dirty="0" smtClean="0"/>
              <a:t>GFS2  (*)</a:t>
            </a:r>
          </a:p>
          <a:p>
            <a:pPr lvl="2" algn="just"/>
            <a:r>
              <a:rPr lang="es-PE" sz="1200" dirty="0"/>
              <a:t>El Global File </a:t>
            </a:r>
            <a:r>
              <a:rPr lang="es-PE" sz="1200" dirty="0" err="1"/>
              <a:t>System</a:t>
            </a:r>
            <a:r>
              <a:rPr lang="es-PE" sz="1200" dirty="0"/>
              <a:t> (GFS, también GFS2), </a:t>
            </a:r>
            <a:r>
              <a:rPr lang="es-PE" sz="1200" dirty="0" smtClean="0"/>
              <a:t>​ </a:t>
            </a:r>
            <a:r>
              <a:rPr lang="es-PE" sz="1200" dirty="0"/>
              <a:t>es un sistema de archivos de discos compartidos o sistema de archivos distribuido para </a:t>
            </a:r>
            <a:r>
              <a:rPr lang="es-PE" sz="1200" dirty="0" smtClean="0"/>
              <a:t>clústeres </a:t>
            </a:r>
            <a:r>
              <a:rPr lang="es-PE" sz="1200" dirty="0"/>
              <a:t>de servidores de sistemas GNU/Linux (principalmente).</a:t>
            </a:r>
            <a:endParaRPr lang="es-PE" sz="1200" dirty="0" smtClean="0"/>
          </a:p>
          <a:p>
            <a:pPr algn="just"/>
            <a:endParaRPr lang="es-PE" sz="2000" dirty="0"/>
          </a:p>
        </p:txBody>
      </p:sp>
      <p:sp>
        <p:nvSpPr>
          <p:cNvPr id="5" name="Marcador de texto 4"/>
          <p:cNvSpPr>
            <a:spLocks noGrp="1"/>
          </p:cNvSpPr>
          <p:nvPr>
            <p:ph type="body" sz="quarter" idx="13"/>
          </p:nvPr>
        </p:nvSpPr>
        <p:spPr/>
        <p:txBody>
          <a:bodyPr/>
          <a:lstStyle/>
          <a:p>
            <a:r>
              <a:rPr lang="es-ES" dirty="0"/>
              <a:t>Plataforma Servicio de Archivos</a:t>
            </a:r>
            <a:endParaRPr lang="es-PE" dirty="0"/>
          </a:p>
          <a:p>
            <a:endParaRPr lang="es-PE" dirty="0"/>
          </a:p>
        </p:txBody>
      </p:sp>
      <p:pic>
        <p:nvPicPr>
          <p:cNvPr id="9" name="Imagen 8"/>
          <p:cNvPicPr>
            <a:picLocks noChangeAspect="1"/>
          </p:cNvPicPr>
          <p:nvPr/>
        </p:nvPicPr>
        <p:blipFill>
          <a:blip r:embed="rId3"/>
          <a:stretch>
            <a:fillRect/>
          </a:stretch>
        </p:blipFill>
        <p:spPr>
          <a:xfrm>
            <a:off x="4445105" y="1928802"/>
            <a:ext cx="4484613" cy="4329684"/>
          </a:xfrm>
          <a:prstGeom prst="rect">
            <a:avLst/>
          </a:prstGeom>
        </p:spPr>
      </p:pic>
    </p:spTree>
    <p:extLst>
      <p:ext uri="{BB962C8B-B14F-4D97-AF65-F5344CB8AC3E}">
        <p14:creationId xmlns:p14="http://schemas.microsoft.com/office/powerpoint/2010/main" val="2591503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r>
              <a:rPr lang="es-ES" b="1" dirty="0" smtClean="0"/>
              <a:t>PORTALES </a:t>
            </a:r>
            <a:r>
              <a:rPr lang="es-ES" b="1" dirty="0"/>
              <a:t>WEB:</a:t>
            </a:r>
            <a:r>
              <a:rPr lang="es-ES" dirty="0"/>
              <a:t> Portal web SEACE v1, Portal web Certificación v1, Portal web Arbitraje v1, Portal web RNP v1, Portal web RNP v2, Portal web OSCE v1, Portal web OSCE v2, Intranet institucional v1.</a:t>
            </a:r>
          </a:p>
          <a:p>
            <a:r>
              <a:rPr lang="es-ES" b="1" dirty="0" smtClean="0"/>
              <a:t>SEACE</a:t>
            </a:r>
            <a:r>
              <a:rPr lang="es-ES" b="1" dirty="0"/>
              <a:t>: </a:t>
            </a:r>
            <a:r>
              <a:rPr lang="es-ES" dirty="0"/>
              <a:t>SEACE v1, SEACE v2, SEACE v2.9, SEACE v3, Módulo de Registro de Órdenes de Compra y Órdenes de Servicio, Catálogo Electrónico de Convenio Marco v1, Módulo de Monitoreo.</a:t>
            </a:r>
          </a:p>
          <a:p>
            <a:r>
              <a:rPr lang="es-ES" b="1" dirty="0" smtClean="0"/>
              <a:t>RNP</a:t>
            </a:r>
            <a:r>
              <a:rPr lang="es-ES" b="1" dirty="0"/>
              <a:t>: </a:t>
            </a:r>
            <a:r>
              <a:rPr lang="es-ES" dirty="0"/>
              <a:t>RNP v4, Módulo de Registro de Inhabilitados (Medidas Cautelares).</a:t>
            </a:r>
          </a:p>
          <a:p>
            <a:r>
              <a:rPr lang="es-ES" b="1" dirty="0" smtClean="0"/>
              <a:t>INTELIGENCIA </a:t>
            </a:r>
            <a:r>
              <a:rPr lang="es-ES" b="1" dirty="0"/>
              <a:t>DE NEGOCIO: </a:t>
            </a:r>
            <a:r>
              <a:rPr lang="es-ES" dirty="0"/>
              <a:t>Sistema Inteligencia de Negocio v1 (CONOSCE).</a:t>
            </a:r>
          </a:p>
          <a:p>
            <a:r>
              <a:rPr lang="es-ES" b="1" dirty="0" smtClean="0"/>
              <a:t>SISTEMAS </a:t>
            </a:r>
            <a:r>
              <a:rPr lang="es-ES" b="1" dirty="0"/>
              <a:t>DE SEGURIDAD: </a:t>
            </a:r>
            <a:r>
              <a:rPr lang="es-ES" dirty="0"/>
              <a:t>Seguridad v1.</a:t>
            </a:r>
          </a:p>
          <a:p>
            <a:r>
              <a:rPr lang="es-ES" b="1" dirty="0" smtClean="0"/>
              <a:t>SISTEMAS </a:t>
            </a:r>
            <a:r>
              <a:rPr lang="es-ES" b="1" dirty="0"/>
              <a:t>PRIMARIOS: </a:t>
            </a:r>
            <a:r>
              <a:rPr lang="es-ES" dirty="0"/>
              <a:t>Arbitraje v2, RNAS v1, STC v1, Supervisión v1, Certificación v1, INFOSCE </a:t>
            </a:r>
            <a:r>
              <a:rPr lang="es-ES" dirty="0" smtClean="0"/>
              <a:t>v1, </a:t>
            </a:r>
            <a:r>
              <a:rPr lang="es-PE" dirty="0" smtClean="0"/>
              <a:t>SICAN </a:t>
            </a:r>
            <a:r>
              <a:rPr lang="es-PE" dirty="0"/>
              <a:t>v1, SDA v1</a:t>
            </a:r>
            <a:r>
              <a:rPr lang="es-ES" dirty="0" smtClean="0"/>
              <a:t>.</a:t>
            </a:r>
            <a:endParaRPr lang="es-ES" dirty="0"/>
          </a:p>
          <a:p>
            <a:r>
              <a:rPr lang="es-ES" b="1" dirty="0" smtClean="0"/>
              <a:t>SISTEMAS </a:t>
            </a:r>
            <a:r>
              <a:rPr lang="es-ES" b="1" dirty="0"/>
              <a:t>DE APOYO:</a:t>
            </a:r>
            <a:r>
              <a:rPr lang="es-ES" dirty="0"/>
              <a:t> Módulo de Finanzas - Aplicación de Caja – Administración, Módulo de Finanzas - Aplicación de Caja - Módulo de Caja, Módulo de Finanzas - Consultas intranet, Módulo de Finanzas - Aplicación de Caja - Módulo de Comprobante de Pago, Módulo de Finanzas - Aplicación de Caja - Módulo de Ingresos – Estadísticas, Sistema de Convocatoria de Concursos de Vocales del TCE v1, Módulo de legajo (RRHH), Sistema de Convocatoria de Concursos CAS y CAP v1, Módulo de mensajería v1, Módulo de Biblioteca - Alertas Bibliográficas, Módulo de Biblioteca - Catálogo Electrónico del Centro de Documentación sobre Contratación Pública del OSCE, Módulo de Biblioteca - Registro de Información Bibliográfica,  Tramite documentario v1</a:t>
            </a:r>
          </a:p>
          <a:p>
            <a:endParaRPr lang="es-PE" dirty="0"/>
          </a:p>
        </p:txBody>
      </p:sp>
      <p:sp>
        <p:nvSpPr>
          <p:cNvPr id="3" name="Marcador de texto 2"/>
          <p:cNvSpPr>
            <a:spLocks noGrp="1"/>
          </p:cNvSpPr>
          <p:nvPr>
            <p:ph type="body" sz="quarter" idx="13"/>
          </p:nvPr>
        </p:nvSpPr>
        <p:spPr/>
        <p:txBody>
          <a:bodyPr/>
          <a:lstStyle/>
          <a:p>
            <a:r>
              <a:rPr lang="es-PE" dirty="0"/>
              <a:t>Sistemas actuales del </a:t>
            </a:r>
            <a:r>
              <a:rPr lang="es-PE" dirty="0" smtClean="0"/>
              <a:t>OSCE</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786283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8147080" cy="422512"/>
          </a:xfrm>
        </p:spPr>
        <p:txBody>
          <a:bodyPr>
            <a:normAutofit fontScale="92500" lnSpcReduction="10000"/>
          </a:bodyPr>
          <a:lstStyle/>
          <a:p>
            <a:r>
              <a:rPr lang="es-PE" dirty="0" err="1" smtClean="0"/>
              <a:t>NodeJS</a:t>
            </a:r>
            <a:r>
              <a:rPr lang="es-PE" dirty="0" smtClean="0"/>
              <a:t>, </a:t>
            </a:r>
            <a:r>
              <a:rPr lang="es-PE" dirty="0" err="1" smtClean="0"/>
              <a:t>SpringBoot</a:t>
            </a:r>
            <a:r>
              <a:rPr lang="es-PE" dirty="0" smtClean="0"/>
              <a:t> 1.5, </a:t>
            </a:r>
            <a:r>
              <a:rPr lang="es-PE" dirty="0" err="1" smtClean="0"/>
              <a:t>Redis</a:t>
            </a:r>
            <a:r>
              <a:rPr lang="es-PE" dirty="0" smtClean="0"/>
              <a:t> </a:t>
            </a:r>
            <a:r>
              <a:rPr lang="es-PE" dirty="0"/>
              <a:t>4.0</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documentos</a:t>
            </a:r>
            <a:endParaRPr lang="es-PE" dirty="0"/>
          </a:p>
        </p:txBody>
      </p:sp>
      <p:pic>
        <p:nvPicPr>
          <p:cNvPr id="6" name="Imagen 5"/>
          <p:cNvPicPr>
            <a:picLocks noChangeAspect="1"/>
          </p:cNvPicPr>
          <p:nvPr/>
        </p:nvPicPr>
        <p:blipFill>
          <a:blip r:embed="rId3"/>
          <a:stretch>
            <a:fillRect/>
          </a:stretch>
        </p:blipFill>
        <p:spPr>
          <a:xfrm>
            <a:off x="630221" y="2162497"/>
            <a:ext cx="7135731" cy="4633580"/>
          </a:xfrm>
          <a:prstGeom prst="rect">
            <a:avLst/>
          </a:prstGeom>
        </p:spPr>
      </p:pic>
    </p:spTree>
    <p:extLst>
      <p:ext uri="{BB962C8B-B14F-4D97-AF65-F5344CB8AC3E}">
        <p14:creationId xmlns:p14="http://schemas.microsoft.com/office/powerpoint/2010/main" val="1974317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smtClean="0"/>
              <a:t>Redis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174397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buNone/>
            </a:pPr>
            <a:r>
              <a:rPr lang="es-ES" dirty="0" smtClean="0"/>
              <a:t>..</a:t>
            </a:r>
            <a:r>
              <a:rPr lang="es-PE" dirty="0" smtClean="0"/>
              <a:t>. </a:t>
            </a:r>
            <a:r>
              <a:rPr lang="es-ES" dirty="0"/>
              <a:t> </a:t>
            </a:r>
            <a:endParaRPr lang="es-ES" dirty="0" smtClean="0"/>
          </a:p>
          <a:p>
            <a:pPr algn="just"/>
            <a:r>
              <a:rPr lang="es-ES" dirty="0" smtClean="0"/>
              <a:t>Características</a:t>
            </a:r>
            <a:r>
              <a:rPr lang="es-ES" dirty="0"/>
              <a:t>:</a:t>
            </a:r>
          </a:p>
          <a:p>
            <a:pPr lvl="1"/>
            <a:r>
              <a:rPr lang="es-ES" dirty="0" smtClean="0"/>
              <a:t>...</a:t>
            </a:r>
            <a:endParaRPr lang="es-ES" dirty="0"/>
          </a:p>
          <a:p>
            <a:r>
              <a:rPr lang="es-ES" dirty="0" smtClean="0"/>
              <a:t>Escenarios </a:t>
            </a:r>
            <a:r>
              <a:rPr lang="es-ES" dirty="0"/>
              <a:t>de uso</a:t>
            </a:r>
            <a:r>
              <a:rPr lang="es-ES" dirty="0" smtClean="0"/>
              <a:t>:</a:t>
            </a:r>
          </a:p>
          <a:p>
            <a:pPr lvl="1"/>
            <a:r>
              <a:rPr lang="es-ES" dirty="0" smtClean="0"/>
              <a:t>...</a:t>
            </a:r>
          </a:p>
          <a:p>
            <a:r>
              <a:rPr lang="es-ES" dirty="0" err="1" smtClean="0"/>
              <a:t>URL's</a:t>
            </a:r>
            <a:r>
              <a:rPr lang="es-ES" dirty="0" smtClean="0"/>
              <a:t> de referencia:</a:t>
            </a:r>
            <a:endParaRPr lang="es-ES" dirty="0"/>
          </a:p>
          <a:p>
            <a:pPr lvl="1"/>
            <a:r>
              <a:rPr lang="es-ES" dirty="0" smtClean="0"/>
              <a:t>…</a:t>
            </a:r>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 </a:t>
            </a:r>
            <a:r>
              <a:rPr lang="es-PE" dirty="0" err="1"/>
              <a:t>NodeJS</a:t>
            </a:r>
            <a:endParaRPr lang="es-PE" dirty="0"/>
          </a:p>
          <a:p>
            <a:endParaRPr lang="es-PE" dirty="0"/>
          </a:p>
          <a:p>
            <a:endParaRPr lang="es-PE" dirty="0"/>
          </a:p>
          <a:p>
            <a:endParaRPr lang="es-PE" dirty="0"/>
          </a:p>
          <a:p>
            <a:endParaRPr lang="es-PE" dirty="0" smtClean="0"/>
          </a:p>
          <a:p>
            <a:endParaRPr lang="es-PE" dirty="0"/>
          </a:p>
          <a:p>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312696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err="1" smtClean="0"/>
              <a:t>Kubernetes</a:t>
            </a:r>
            <a:r>
              <a:rPr lang="es-PE" sz="2000" dirty="0" smtClean="0"/>
              <a:t> 1.8</a:t>
            </a:r>
          </a:p>
          <a:p>
            <a:r>
              <a:rPr lang="es-PE" sz="2000" dirty="0" err="1" smtClean="0"/>
              <a:t>Docker</a:t>
            </a:r>
            <a:r>
              <a:rPr lang="es-PE" sz="2000" dirty="0" smtClean="0"/>
              <a:t>-EE 17.06</a:t>
            </a:r>
          </a:p>
          <a:p>
            <a:r>
              <a:rPr lang="es-PE" sz="2000" dirty="0" smtClean="0"/>
              <a:t> </a:t>
            </a:r>
            <a:r>
              <a:rPr lang="es-PE" sz="2000" dirty="0" err="1" smtClean="0"/>
              <a:t>ElasticSearch</a:t>
            </a:r>
            <a:r>
              <a:rPr lang="es-PE" sz="2000" dirty="0" smtClean="0"/>
              <a:t> 6.1</a:t>
            </a:r>
          </a:p>
          <a:p>
            <a:r>
              <a:rPr lang="es-PE" sz="2000" dirty="0" err="1" smtClean="0"/>
              <a:t>Cassandra</a:t>
            </a:r>
            <a:r>
              <a:rPr lang="es-PE" sz="2000" dirty="0" smtClean="0"/>
              <a:t> </a:t>
            </a:r>
            <a:r>
              <a:rPr lang="es-PE" sz="2000" dirty="0"/>
              <a:t>3.11</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de </a:t>
            </a:r>
            <a:r>
              <a:rPr lang="es-PE" dirty="0" smtClean="0"/>
              <a:t>búsqueda</a:t>
            </a:r>
            <a:endParaRPr lang="es-PE" dirty="0"/>
          </a:p>
          <a:p>
            <a:endParaRPr lang="es-PE" dirty="0"/>
          </a:p>
        </p:txBody>
      </p:sp>
      <p:pic>
        <p:nvPicPr>
          <p:cNvPr id="7" name="Imagen 6"/>
          <p:cNvPicPr>
            <a:picLocks noChangeAspect="1"/>
          </p:cNvPicPr>
          <p:nvPr/>
        </p:nvPicPr>
        <p:blipFill>
          <a:blip r:embed="rId3"/>
          <a:stretch>
            <a:fillRect/>
          </a:stretch>
        </p:blipFill>
        <p:spPr>
          <a:xfrm>
            <a:off x="2625732" y="1566180"/>
            <a:ext cx="6522888" cy="5124906"/>
          </a:xfrm>
          <a:prstGeom prst="rect">
            <a:avLst/>
          </a:prstGeom>
        </p:spPr>
      </p:pic>
    </p:spTree>
    <p:extLst>
      <p:ext uri="{BB962C8B-B14F-4D97-AF65-F5344CB8AC3E}">
        <p14:creationId xmlns:p14="http://schemas.microsoft.com/office/powerpoint/2010/main" val="1248670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PE" dirty="0" err="1"/>
              <a:t>Elasticsearch</a:t>
            </a:r>
            <a:r>
              <a:rPr lang="es-PE" dirty="0"/>
              <a:t> es un servidor de búsqueda basado en </a:t>
            </a:r>
            <a:r>
              <a:rPr lang="es-PE" dirty="0" err="1"/>
              <a:t>Lucene</a:t>
            </a:r>
            <a:r>
              <a:rPr lang="es-PE" dirty="0"/>
              <a:t>. Provee un motor de búsqueda de texto completo, distribuido y con capacidad de </a:t>
            </a:r>
            <a:r>
              <a:rPr lang="es-PE" dirty="0" err="1"/>
              <a:t>multi</a:t>
            </a:r>
            <a:r>
              <a:rPr lang="es-PE" dirty="0"/>
              <a:t>-tenencia con una interfaz web REST y con documentos JSON. </a:t>
            </a:r>
            <a:r>
              <a:rPr lang="es-PE" dirty="0" err="1"/>
              <a:t>Elasticsearch</a:t>
            </a:r>
            <a:r>
              <a:rPr lang="es-PE" dirty="0"/>
              <a:t> está desarrollado en Java y está publicado como open </a:t>
            </a:r>
            <a:r>
              <a:rPr lang="es-PE" dirty="0" err="1"/>
              <a:t>source</a:t>
            </a:r>
            <a:r>
              <a:rPr lang="es-PE" dirty="0"/>
              <a:t>  bajo las condiciones de la Licencia de </a:t>
            </a:r>
            <a:r>
              <a:rPr lang="es-PE" dirty="0" smtClean="0"/>
              <a:t>Apache. </a:t>
            </a:r>
            <a:r>
              <a:rPr lang="es-ES" dirty="0"/>
              <a:t> </a:t>
            </a:r>
            <a:endParaRPr lang="es-ES" dirty="0" smtClean="0"/>
          </a:p>
          <a:p>
            <a:pPr algn="just"/>
            <a:r>
              <a:rPr lang="es-ES" dirty="0" smtClean="0"/>
              <a:t>Características</a:t>
            </a:r>
            <a:r>
              <a:rPr lang="es-ES" dirty="0"/>
              <a:t>:</a:t>
            </a:r>
          </a:p>
          <a:p>
            <a:pPr lvl="1"/>
            <a:r>
              <a:rPr lang="es-ES" dirty="0" smtClean="0"/>
              <a:t>Actualización </a:t>
            </a:r>
            <a:r>
              <a:rPr lang="es-ES" dirty="0"/>
              <a:t>de datos en tiempo real.</a:t>
            </a:r>
          </a:p>
          <a:p>
            <a:pPr lvl="1"/>
            <a:r>
              <a:rPr lang="es-ES" dirty="0" smtClean="0"/>
              <a:t>Permite </a:t>
            </a:r>
            <a:r>
              <a:rPr lang="es-ES" dirty="0"/>
              <a:t>realizar búsquedas full-</a:t>
            </a:r>
            <a:r>
              <a:rPr lang="es-ES" dirty="0" err="1"/>
              <a:t>text</a:t>
            </a:r>
            <a:r>
              <a:rPr lang="es-ES" dirty="0"/>
              <a:t>.</a:t>
            </a:r>
          </a:p>
          <a:p>
            <a:pPr lvl="1"/>
            <a:r>
              <a:rPr lang="es-ES" dirty="0" smtClean="0"/>
              <a:t>Preparado </a:t>
            </a:r>
            <a:r>
              <a:rPr lang="es-ES" dirty="0"/>
              <a:t>para escalar horizontalmente.</a:t>
            </a:r>
          </a:p>
          <a:p>
            <a:pPr lvl="1"/>
            <a:r>
              <a:rPr lang="es-ES" dirty="0" smtClean="0"/>
              <a:t>Capaz </a:t>
            </a:r>
            <a:r>
              <a:rPr lang="es-ES" dirty="0"/>
              <a:t>de detectar y eliminar nodos que estén fallando y reorganizarse a sí mismos para asegurar que los datos estén a salvo y permanezcan accesibles</a:t>
            </a:r>
          </a:p>
          <a:p>
            <a:pPr lvl="1"/>
            <a:r>
              <a:rPr lang="es-ES" dirty="0" smtClean="0"/>
              <a:t>Puede </a:t>
            </a:r>
            <a:r>
              <a:rPr lang="es-ES" dirty="0"/>
              <a:t>alojar múltiples índices, que podrán ser consultados de manera independiente o en grupo.</a:t>
            </a:r>
          </a:p>
          <a:p>
            <a:pPr lvl="1"/>
            <a:r>
              <a:rPr lang="es-ES" dirty="0" smtClean="0"/>
              <a:t>Proporciona </a:t>
            </a:r>
            <a:r>
              <a:rPr lang="es-ES" dirty="0"/>
              <a:t>un API </a:t>
            </a:r>
            <a:r>
              <a:rPr lang="es-ES" dirty="0" err="1"/>
              <a:t>Restful</a:t>
            </a:r>
            <a:r>
              <a:rPr lang="es-ES" dirty="0"/>
              <a:t>, con JSON y sobre HTTP, que permite realizar casi acciones administrativas y ACID de los datos.</a:t>
            </a:r>
          </a:p>
          <a:p>
            <a:r>
              <a:rPr lang="es-ES" dirty="0" smtClean="0"/>
              <a:t>Escenarios </a:t>
            </a:r>
            <a:r>
              <a:rPr lang="es-ES" dirty="0"/>
              <a:t>de uso</a:t>
            </a:r>
            <a:r>
              <a:rPr lang="es-ES" dirty="0" smtClean="0"/>
              <a:t>:</a:t>
            </a:r>
          </a:p>
          <a:p>
            <a:pPr lvl="1"/>
            <a:r>
              <a:rPr lang="es-PE" sz="2000" dirty="0"/>
              <a:t>Motor de búsqueda distribuido en tiempo real. </a:t>
            </a:r>
            <a:endParaRPr lang="es-PE" sz="2000" dirty="0" smtClean="0"/>
          </a:p>
          <a:p>
            <a:r>
              <a:rPr lang="es-ES" dirty="0" err="1" smtClean="0"/>
              <a:t>URL's</a:t>
            </a:r>
            <a:r>
              <a:rPr lang="es-ES" dirty="0" smtClean="0"/>
              <a:t> de referencia:</a:t>
            </a:r>
            <a:endParaRPr lang="es-ES" dirty="0"/>
          </a:p>
          <a:p>
            <a:pPr lvl="1"/>
            <a:r>
              <a:rPr lang="es-PE" u="sng" dirty="0">
                <a:hlinkClick r:id="rId3"/>
              </a:rPr>
              <a:t>https://</a:t>
            </a:r>
            <a:r>
              <a:rPr lang="es-PE" u="sng" dirty="0" smtClean="0">
                <a:hlinkClick r:id="rId3"/>
              </a:rPr>
              <a:t>www.elastic.co/products/elasticsearch</a:t>
            </a:r>
            <a:endParaRPr lang="es-PE" u="sng" dirty="0" smtClean="0"/>
          </a:p>
          <a:p>
            <a:pPr lvl="1"/>
            <a:r>
              <a:rPr lang="es-PE" u="sng" dirty="0">
                <a:hlinkClick r:id="rId4"/>
              </a:rPr>
              <a:t>http://www.tnrglobal.com/blog/2012/03/elasticsearch-evaluation-white-paper-released-promising-for-big-data/</a:t>
            </a:r>
            <a:r>
              <a:rPr lang="es-ES" u="sng" dirty="0"/>
              <a:t> </a:t>
            </a:r>
            <a:endParaRPr lang="es-PE" dirty="0"/>
          </a:p>
          <a:p>
            <a:pPr lvl="1"/>
            <a:r>
              <a:rPr lang="es-PE" u="sng" dirty="0">
                <a:hlinkClick r:id="rId5"/>
              </a:rPr>
              <a:t>https://www.oreilly.com/ideas/10-elasticsearch-metrics-to-watch</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err="1"/>
              <a:t>ElasticSearch</a:t>
            </a:r>
            <a:r>
              <a:rPr lang="es-PE" dirty="0"/>
              <a:t> </a:t>
            </a:r>
            <a:r>
              <a:rPr lang="es-PE" dirty="0" smtClean="0"/>
              <a:t>6.1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622211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marL="0" indent="0">
              <a:buNone/>
            </a:pPr>
            <a:r>
              <a:rPr lang="es-ES" dirty="0"/>
              <a:t>Apache </a:t>
            </a:r>
            <a:r>
              <a:rPr lang="es-ES" dirty="0" err="1"/>
              <a:t>Cassandra</a:t>
            </a:r>
            <a:r>
              <a:rPr lang="es-ES" dirty="0"/>
              <a:t> es una base de datos </a:t>
            </a:r>
            <a:r>
              <a:rPr lang="es-ES" dirty="0" err="1"/>
              <a:t>NoSQL</a:t>
            </a:r>
            <a:r>
              <a:rPr lang="es-ES" dirty="0"/>
              <a:t> distribuida y basada en un modelo de almacenamiento de «clave-valor», de código abierto que está escrita en Java. Permite </a:t>
            </a:r>
            <a:r>
              <a:rPr lang="es-ES" dirty="0" smtClean="0"/>
              <a:t>almacenar </a:t>
            </a:r>
            <a:r>
              <a:rPr lang="es-ES" dirty="0"/>
              <a:t>grandes volúmenes de datos en forma distribuida. Su objetivo principal es la escalabilidad lineal y la disponibilidad. La arquitectura distribuida de </a:t>
            </a:r>
            <a:r>
              <a:rPr lang="es-ES" dirty="0" err="1"/>
              <a:t>Cassandra</a:t>
            </a:r>
            <a:r>
              <a:rPr lang="es-ES" dirty="0"/>
              <a:t> está basada en una serie de nodos iguales que se comunican con un protocolo P2P con lo que la redundancia es máxima. Está desarrollada por Apache Software </a:t>
            </a:r>
            <a:r>
              <a:rPr lang="es-ES" dirty="0" err="1" smtClean="0"/>
              <a:t>Foundation</a:t>
            </a:r>
            <a:r>
              <a:rPr lang="es-PE" dirty="0" smtClean="0"/>
              <a:t>. </a:t>
            </a:r>
            <a:r>
              <a:rPr lang="es-ES" dirty="0"/>
              <a:t> </a:t>
            </a:r>
            <a:endParaRPr lang="es-ES" dirty="0" smtClean="0"/>
          </a:p>
          <a:p>
            <a:pPr algn="just"/>
            <a:r>
              <a:rPr lang="es-ES" dirty="0" smtClean="0"/>
              <a:t>Características</a:t>
            </a:r>
            <a:r>
              <a:rPr lang="es-ES" dirty="0"/>
              <a:t>:</a:t>
            </a:r>
          </a:p>
          <a:p>
            <a:pPr lvl="1"/>
            <a:r>
              <a:rPr lang="es-PE" dirty="0"/>
              <a:t>La información está repartida a lo largo de los nodos del </a:t>
            </a:r>
            <a:r>
              <a:rPr lang="es-PE" dirty="0" err="1"/>
              <a:t>cluster</a:t>
            </a:r>
            <a:r>
              <a:rPr lang="es-PE" dirty="0"/>
              <a:t>.</a:t>
            </a:r>
          </a:p>
          <a:p>
            <a:pPr lvl="1"/>
            <a:r>
              <a:rPr lang="es-PE" dirty="0"/>
              <a:t>Rendimiento de forma lineal respecto al número de nodos que añadamos.</a:t>
            </a:r>
          </a:p>
          <a:p>
            <a:pPr lvl="1"/>
            <a:r>
              <a:rPr lang="es-PE" dirty="0"/>
              <a:t>Escala de forma horizontal,</a:t>
            </a:r>
          </a:p>
          <a:p>
            <a:pPr lvl="1"/>
            <a:r>
              <a:rPr lang="es-PE" dirty="0" err="1"/>
              <a:t>Cassandra</a:t>
            </a:r>
            <a:r>
              <a:rPr lang="es-PE" dirty="0"/>
              <a:t> </a:t>
            </a:r>
            <a:r>
              <a:rPr lang="es-PE" dirty="0" err="1"/>
              <a:t>Query</a:t>
            </a:r>
            <a:r>
              <a:rPr lang="es-PE" dirty="0"/>
              <a:t> </a:t>
            </a:r>
            <a:r>
              <a:rPr lang="es-PE" dirty="0" err="1"/>
              <a:t>Language</a:t>
            </a:r>
            <a:r>
              <a:rPr lang="es-PE" dirty="0"/>
              <a:t> (CQL) es el lenguaje de acceso a datos en </a:t>
            </a:r>
            <a:r>
              <a:rPr lang="es-PE" dirty="0" err="1"/>
              <a:t>Cassandra</a:t>
            </a:r>
            <a:r>
              <a:rPr lang="es-PE" dirty="0"/>
              <a:t>, es un derivado reducido de SQL</a:t>
            </a:r>
            <a:endParaRPr lang="es-ES" dirty="0"/>
          </a:p>
          <a:p>
            <a:r>
              <a:rPr lang="es-ES" dirty="0" smtClean="0"/>
              <a:t>Escenarios </a:t>
            </a:r>
            <a:r>
              <a:rPr lang="es-ES" dirty="0"/>
              <a:t>de uso</a:t>
            </a:r>
            <a:r>
              <a:rPr lang="es-ES" dirty="0" smtClean="0"/>
              <a:t>:</a:t>
            </a:r>
          </a:p>
          <a:p>
            <a:pPr lvl="1"/>
            <a:r>
              <a:rPr lang="es-PE" dirty="0"/>
              <a:t>Almacenamiento de datos no estructurados </a:t>
            </a:r>
          </a:p>
          <a:p>
            <a:pPr lvl="1"/>
            <a:r>
              <a:rPr lang="es-PE" dirty="0"/>
              <a:t>Búsqueda en datos no estructurados </a:t>
            </a:r>
            <a:endParaRPr lang="es-PE" dirty="0" smtClean="0"/>
          </a:p>
          <a:p>
            <a:r>
              <a:rPr lang="es-ES" dirty="0" err="1" smtClean="0"/>
              <a:t>URL's</a:t>
            </a:r>
            <a:r>
              <a:rPr lang="es-ES" dirty="0" smtClean="0"/>
              <a:t> de referencia:</a:t>
            </a:r>
            <a:endParaRPr lang="es-ES" dirty="0"/>
          </a:p>
          <a:p>
            <a:pPr lvl="1"/>
            <a:r>
              <a:rPr lang="es-PE" u="sng" dirty="0">
                <a:hlinkClick r:id="rId3"/>
              </a:rPr>
              <a:t>http://cassandra.apache.org</a:t>
            </a:r>
            <a:r>
              <a:rPr lang="es-PE" u="sng" dirty="0" smtClean="0">
                <a:hlinkClick r:id="rId3"/>
              </a:rPr>
              <a:t>/</a:t>
            </a:r>
            <a:endParaRPr lang="es-PE" u="sng" dirty="0" smtClean="0"/>
          </a:p>
          <a:p>
            <a:pPr lvl="1"/>
            <a:r>
              <a:rPr lang="es-PE" u="sng" dirty="0">
                <a:hlinkClick r:id="rId4"/>
              </a:rPr>
              <a:t>https://www.panel.es/blog/por-que-cassandra-no-es-una-base-de-datos-cualquiera/</a:t>
            </a:r>
            <a:r>
              <a:rPr lang="es-ES" u="sng" dirty="0"/>
              <a:t> </a:t>
            </a:r>
            <a:endParaRPr lang="es-PE" dirty="0"/>
          </a:p>
          <a:p>
            <a:pPr lvl="1"/>
            <a:r>
              <a:rPr lang="es-PE" u="sng" dirty="0"/>
              <a:t> </a:t>
            </a:r>
            <a:r>
              <a:rPr lang="es-PE" u="sng" dirty="0">
                <a:hlinkClick r:id="rId5"/>
              </a:rPr>
              <a:t>https://www.paradigmadigital.com/dev/cassandra-la-dama-de-las-bases-de-datos-nosql/</a:t>
            </a:r>
            <a:r>
              <a:rPr lang="es-ES" dirty="0"/>
              <a:t> </a:t>
            </a:r>
            <a:endParaRPr lang="es-PE" dirty="0"/>
          </a:p>
          <a:p>
            <a:pPr lvl="1"/>
            <a:r>
              <a:rPr lang="es-ES" u="sng" dirty="0">
                <a:hlinkClick r:id="rId6"/>
              </a:rPr>
              <a:t>https://www.datastax.com/products/datastax-enterprise-support</a:t>
            </a:r>
            <a:endParaRPr lang="es-ES" dirty="0" smtClean="0"/>
          </a:p>
          <a:p>
            <a:pPr marL="457200" lvl="1" indent="0">
              <a:buNone/>
            </a:pPr>
            <a:endParaRPr lang="es-PE"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documentos </a:t>
            </a:r>
            <a:r>
              <a:rPr lang="es-PE" dirty="0"/>
              <a:t>– </a:t>
            </a:r>
            <a:r>
              <a:rPr lang="es-PE" dirty="0" err="1"/>
              <a:t>Cassandra</a:t>
            </a:r>
            <a:r>
              <a:rPr lang="es-PE" dirty="0"/>
              <a:t> </a:t>
            </a:r>
            <a:r>
              <a:rPr lang="es-PE" dirty="0" smtClean="0"/>
              <a:t>3.11</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8844071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696574"/>
            <a:ext cx="3125137" cy="4486512"/>
          </a:xfrm>
        </p:spPr>
        <p:txBody>
          <a:bodyPr>
            <a:normAutofit/>
          </a:bodyPr>
          <a:lstStyle/>
          <a:p>
            <a:r>
              <a:rPr lang="es-PE" sz="2000" dirty="0"/>
              <a:t>RHEL </a:t>
            </a:r>
            <a:r>
              <a:rPr lang="es-PE" sz="2000" dirty="0" smtClean="0"/>
              <a:t>7.4</a:t>
            </a:r>
          </a:p>
          <a:p>
            <a:r>
              <a:rPr lang="es-PE" sz="2000" dirty="0" smtClean="0"/>
              <a:t>Oracle RAC 12c</a:t>
            </a:r>
          </a:p>
        </p:txBody>
      </p:sp>
      <p:sp>
        <p:nvSpPr>
          <p:cNvPr id="4" name="Marcador de texto 3"/>
          <p:cNvSpPr>
            <a:spLocks noGrp="1"/>
          </p:cNvSpPr>
          <p:nvPr>
            <p:ph type="body" sz="quarter" idx="13"/>
          </p:nvPr>
        </p:nvSpPr>
        <p:spPr>
          <a:xfrm>
            <a:off x="285720" y="1214439"/>
            <a:ext cx="8643998" cy="482136"/>
          </a:xfrm>
        </p:spPr>
        <p:txBody>
          <a:bodyPr/>
          <a:lstStyle/>
          <a:p>
            <a:r>
              <a:rPr lang="es-PE" dirty="0"/>
              <a:t>Plataforma </a:t>
            </a:r>
            <a:r>
              <a:rPr lang="es-PE" dirty="0" smtClean="0"/>
              <a:t>Oracle RAC</a:t>
            </a:r>
            <a:endParaRPr lang="es-PE" dirty="0"/>
          </a:p>
          <a:p>
            <a:endParaRPr lang="es-PE" dirty="0"/>
          </a:p>
        </p:txBody>
      </p:sp>
      <p:pic>
        <p:nvPicPr>
          <p:cNvPr id="5" name="Imagen 4"/>
          <p:cNvPicPr>
            <a:picLocks noChangeAspect="1"/>
          </p:cNvPicPr>
          <p:nvPr/>
        </p:nvPicPr>
        <p:blipFill>
          <a:blip r:embed="rId3"/>
          <a:stretch>
            <a:fillRect/>
          </a:stretch>
        </p:blipFill>
        <p:spPr>
          <a:xfrm>
            <a:off x="3137730" y="2148113"/>
            <a:ext cx="5791987" cy="4463359"/>
          </a:xfrm>
          <a:prstGeom prst="rect">
            <a:avLst/>
          </a:prstGeom>
        </p:spPr>
      </p:pic>
    </p:spTree>
    <p:extLst>
      <p:ext uri="{BB962C8B-B14F-4D97-AF65-F5344CB8AC3E}">
        <p14:creationId xmlns:p14="http://schemas.microsoft.com/office/powerpoint/2010/main" val="33128375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0" indent="0" algn="just">
              <a:buNone/>
            </a:pPr>
            <a:r>
              <a:rPr lang="es-PE" sz="2400" dirty="0"/>
              <a:t>Es producto Oracle que permite que múltiples computadoras accedan a un Oracle RDBMS  de manera simultánea mientras acceden a una base de datos, esto proporciona </a:t>
            </a:r>
            <a:r>
              <a:rPr lang="es-PE" sz="2400" dirty="0" err="1"/>
              <a:t>clustering</a:t>
            </a:r>
            <a:r>
              <a:rPr lang="es-PE" sz="2400" dirty="0"/>
              <a:t>. Es un componente adicional para la Oracle </a:t>
            </a:r>
            <a:r>
              <a:rPr lang="es-PE" sz="2400" dirty="0" err="1"/>
              <a:t>Database</a:t>
            </a:r>
            <a:r>
              <a:rPr lang="es-PE" sz="2400" dirty="0"/>
              <a:t> Enterprise </a:t>
            </a:r>
            <a:r>
              <a:rPr lang="es-PE" sz="2400" dirty="0" err="1"/>
              <a:t>Edition</a:t>
            </a:r>
            <a:r>
              <a:rPr lang="es-PE" sz="2400" dirty="0"/>
              <a:t> </a:t>
            </a:r>
            <a:endParaRPr lang="es-PE" sz="2400" dirty="0" smtClean="0"/>
          </a:p>
          <a:p>
            <a:pPr algn="just"/>
            <a:r>
              <a:rPr lang="es-ES" sz="2400" dirty="0"/>
              <a:t>Características:</a:t>
            </a:r>
          </a:p>
          <a:p>
            <a:pPr lvl="1" algn="just"/>
            <a:r>
              <a:rPr lang="es-PE" sz="2000" dirty="0"/>
              <a:t>Permite que una o más instancias a acceden a una misma base de datos Oracle</a:t>
            </a:r>
            <a:endParaRPr lang="es-ES" sz="2000" dirty="0"/>
          </a:p>
          <a:p>
            <a:pPr algn="just"/>
            <a:r>
              <a:rPr lang="es-ES" sz="2400" dirty="0" smtClean="0"/>
              <a:t>Escenarios </a:t>
            </a:r>
            <a:r>
              <a:rPr lang="es-ES" sz="2400" dirty="0"/>
              <a:t>de uso</a:t>
            </a:r>
            <a:r>
              <a:rPr lang="es-ES" sz="2400" dirty="0" smtClean="0"/>
              <a:t>:</a:t>
            </a:r>
          </a:p>
          <a:p>
            <a:pPr lvl="1" algn="just"/>
            <a:r>
              <a:rPr lang="es-PE" sz="2000" dirty="0"/>
              <a:t>Implementar </a:t>
            </a:r>
            <a:r>
              <a:rPr lang="es-PE" sz="2000" dirty="0" smtClean="0"/>
              <a:t>clúster </a:t>
            </a:r>
            <a:r>
              <a:rPr lang="es-PE" sz="2000" dirty="0"/>
              <a:t>de base de datos Oracle</a:t>
            </a:r>
            <a:endParaRPr lang="es-ES" sz="2000" dirty="0" smtClean="0"/>
          </a:p>
          <a:p>
            <a:pPr algn="just"/>
            <a:r>
              <a:rPr lang="es-ES" sz="2400" dirty="0" err="1" smtClean="0"/>
              <a:t>URL's</a:t>
            </a:r>
            <a:r>
              <a:rPr lang="es-ES" sz="2400" dirty="0" smtClean="0"/>
              <a:t> de referencia:</a:t>
            </a:r>
            <a:endParaRPr lang="es-ES" sz="2400" dirty="0"/>
          </a:p>
          <a:p>
            <a:pPr lvl="1" algn="just"/>
            <a:r>
              <a:rPr lang="es-PE" sz="2000" u="sng" dirty="0">
                <a:hlinkClick r:id="rId3"/>
              </a:rPr>
              <a:t>http://</a:t>
            </a:r>
            <a:r>
              <a:rPr lang="es-PE" sz="2000" u="sng" dirty="0" smtClean="0">
                <a:hlinkClick r:id="rId3"/>
              </a:rPr>
              <a:t>www.oracle.com/technetwork/database/options/clustering</a:t>
            </a:r>
            <a:endParaRPr lang="es-PE" sz="2000" u="sng" dirty="0" smtClean="0"/>
          </a:p>
          <a:p>
            <a:pPr lvl="1" algn="just"/>
            <a:r>
              <a:rPr lang="es-PE" sz="2000" u="sng" dirty="0">
                <a:hlinkClick r:id="rId4"/>
              </a:rPr>
              <a:t>https://docs.oracle.com/database/121/DBLIC/editions.htm</a:t>
            </a:r>
            <a:endParaRPr lang="es-PE" sz="2000" u="sng" dirty="0" smtClean="0"/>
          </a:p>
          <a:p>
            <a:pPr lvl="1" algn="just"/>
            <a:endParaRPr lang="es-PE" sz="20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es-PE" dirty="0" smtClean="0"/>
              <a:t>Oracle RAC 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32511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lgn="just">
              <a:buNone/>
            </a:pPr>
            <a:r>
              <a:rPr lang="es-ES" sz="2400" dirty="0"/>
              <a:t>Oracle </a:t>
            </a:r>
            <a:r>
              <a:rPr lang="es-ES" sz="2400" dirty="0" err="1"/>
              <a:t>Database</a:t>
            </a:r>
            <a:r>
              <a:rPr lang="es-ES" sz="2400" dirty="0"/>
              <a:t> es un sistema de gestión de base de datos de tipo objeto-relacional (ORDBMS) propiedad de Oracle </a:t>
            </a:r>
            <a:r>
              <a:rPr lang="es-ES" sz="2400" dirty="0" err="1"/>
              <a:t>Corporation</a:t>
            </a:r>
            <a:r>
              <a:rPr lang="es-ES" sz="2400" dirty="0" smtClean="0"/>
              <a:t>.</a:t>
            </a:r>
          </a:p>
          <a:p>
            <a:pPr algn="just"/>
            <a:r>
              <a:rPr lang="es-ES" sz="2400" dirty="0"/>
              <a:t>Características:</a:t>
            </a:r>
          </a:p>
          <a:p>
            <a:pPr lvl="1" algn="just"/>
            <a:r>
              <a:rPr lang="es-ES" sz="2000" dirty="0" smtClean="0"/>
              <a:t>Bases </a:t>
            </a:r>
            <a:r>
              <a:rPr lang="es-ES" sz="2000" dirty="0"/>
              <a:t>de datos 'conectables'</a:t>
            </a:r>
          </a:p>
          <a:p>
            <a:pPr lvl="1" algn="just"/>
            <a:r>
              <a:rPr lang="es-ES" sz="2000" dirty="0" smtClean="0"/>
              <a:t>Oracle </a:t>
            </a:r>
            <a:r>
              <a:rPr lang="es-ES" sz="2000" dirty="0" err="1"/>
              <a:t>database</a:t>
            </a:r>
            <a:r>
              <a:rPr lang="es-ES" sz="2000" dirty="0"/>
              <a:t> 12c monitoriza la actividad de cada columna de las tablas, determina qué tipo de compresión se adapta mejor a cada una</a:t>
            </a:r>
          </a:p>
          <a:p>
            <a:pPr lvl="1" algn="just"/>
            <a:r>
              <a:rPr lang="es-ES" sz="2000" dirty="0" smtClean="0"/>
              <a:t>Permite </a:t>
            </a:r>
            <a:r>
              <a:rPr lang="es-ES" sz="2000" dirty="0"/>
              <a:t>crear índices duplicados sobre el mismo conjunto de columnas, útil en entornos de Data </a:t>
            </a:r>
            <a:r>
              <a:rPr lang="es-ES" sz="2000" dirty="0" err="1"/>
              <a:t>Warehouse</a:t>
            </a:r>
            <a:endParaRPr lang="es-ES" sz="2000" dirty="0"/>
          </a:p>
          <a:p>
            <a:pPr lvl="1" algn="just"/>
            <a:r>
              <a:rPr lang="es-ES" sz="2000" dirty="0" smtClean="0"/>
              <a:t>Devolver </a:t>
            </a:r>
            <a:r>
              <a:rPr lang="es-ES" sz="2000" dirty="0" err="1"/>
              <a:t>resultsets</a:t>
            </a:r>
            <a:r>
              <a:rPr lang="es-ES" sz="2000" dirty="0"/>
              <a:t> por referencia el mismo cursor desde las mismas funciones y </a:t>
            </a:r>
            <a:r>
              <a:rPr lang="es-ES" sz="2000" dirty="0" err="1"/>
              <a:t>procedures</a:t>
            </a:r>
            <a:endParaRPr lang="es-ES" sz="2000" dirty="0"/>
          </a:p>
          <a:p>
            <a:pPr lvl="1" algn="just"/>
            <a:r>
              <a:rPr lang="es-ES" sz="2000" dirty="0" smtClean="0"/>
              <a:t>Incorpora </a:t>
            </a:r>
            <a:r>
              <a:rPr lang="es-ES" sz="2000" dirty="0"/>
              <a:t>columnas de Identidad (auto </a:t>
            </a:r>
            <a:r>
              <a:rPr lang="es-ES" sz="2000" dirty="0" err="1"/>
              <a:t>incrementador</a:t>
            </a:r>
            <a:r>
              <a:rPr lang="es-ES" sz="2000" dirty="0"/>
              <a:t>)</a:t>
            </a:r>
          </a:p>
          <a:p>
            <a:pPr lvl="1" algn="just"/>
            <a:r>
              <a:rPr lang="es-ES" sz="2000" dirty="0" smtClean="0"/>
              <a:t>Sentencias </a:t>
            </a:r>
            <a:r>
              <a:rPr lang="es-ES" sz="2000" dirty="0"/>
              <a:t>que permiten filas, offset y </a:t>
            </a:r>
            <a:r>
              <a:rPr lang="es-ES" sz="2000" dirty="0" err="1"/>
              <a:t>fetch</a:t>
            </a:r>
            <a:r>
              <a:rPr lang="es-ES" sz="2000" dirty="0"/>
              <a:t>, permiten crear consultas de tipo Top N además permitir la paginación de los datos para seleccionar ciertos subconjuntos de datos.</a:t>
            </a:r>
          </a:p>
          <a:p>
            <a:pPr lvl="1" algn="just"/>
            <a:r>
              <a:rPr lang="es-ES" sz="2000" dirty="0" smtClean="0"/>
              <a:t>Tamaños </a:t>
            </a:r>
            <a:r>
              <a:rPr lang="es-ES" sz="2000" dirty="0"/>
              <a:t>máximos de Varchar2 y NVarchar2 se han incrementado de 4K a 32K</a:t>
            </a:r>
          </a:p>
          <a:p>
            <a:pPr algn="just"/>
            <a:r>
              <a:rPr lang="es-ES" sz="2400" dirty="0" smtClean="0"/>
              <a:t>Escenarios </a:t>
            </a:r>
            <a:r>
              <a:rPr lang="es-ES" sz="2400" dirty="0"/>
              <a:t>de uso</a:t>
            </a:r>
            <a:r>
              <a:rPr lang="es-ES" sz="2400" dirty="0" smtClean="0"/>
              <a:t>:</a:t>
            </a:r>
          </a:p>
          <a:p>
            <a:pPr lvl="1" algn="just"/>
            <a:r>
              <a:rPr lang="es-PE" sz="1800" dirty="0"/>
              <a:t>Implementar base de datos relacionar para sistemas de negocio</a:t>
            </a:r>
            <a:endParaRPr lang="es-ES" sz="2000" dirty="0" smtClean="0"/>
          </a:p>
          <a:p>
            <a:pPr algn="just"/>
            <a:r>
              <a:rPr lang="es-ES" sz="2400" dirty="0" err="1" smtClean="0"/>
              <a:t>URL's</a:t>
            </a:r>
            <a:r>
              <a:rPr lang="es-ES" sz="2400" dirty="0" smtClean="0"/>
              <a:t> de referencia:</a:t>
            </a:r>
            <a:endParaRPr lang="es-ES" sz="2400" dirty="0"/>
          </a:p>
          <a:p>
            <a:pPr lvl="1" algn="just"/>
            <a:r>
              <a:rPr lang="es-PE" sz="1800" u="sng" dirty="0">
                <a:hlinkClick r:id="rId3"/>
              </a:rPr>
              <a:t>http://</a:t>
            </a:r>
            <a:r>
              <a:rPr lang="es-PE" sz="1800" u="sng" dirty="0" smtClean="0">
                <a:hlinkClick r:id="rId3"/>
              </a:rPr>
              <a:t>www.oracle.com/technetwork/database/enterprise-edition</a:t>
            </a:r>
            <a:endParaRPr lang="es-PE" sz="1800" dirty="0"/>
          </a:p>
          <a:p>
            <a:pPr lvl="1" algn="just"/>
            <a:r>
              <a:rPr lang="es-PE" sz="2000" u="sng" dirty="0" smtClean="0">
                <a:hlinkClick r:id="rId4"/>
              </a:rPr>
              <a:t>https</a:t>
            </a:r>
            <a:r>
              <a:rPr lang="es-PE" sz="2000" u="sng" dirty="0">
                <a:hlinkClick r:id="rId4"/>
              </a:rPr>
              <a:t>://docs.oracle.com/database/121/DBLIC/editions.htm</a:t>
            </a:r>
            <a:endParaRPr lang="es-PE" sz="2000" u="sng" dirty="0" smtClean="0"/>
          </a:p>
          <a:p>
            <a:pPr lvl="1" algn="just"/>
            <a:endParaRPr lang="es-PE" sz="2000" dirty="0"/>
          </a:p>
        </p:txBody>
      </p:sp>
      <p:sp>
        <p:nvSpPr>
          <p:cNvPr id="3" name="Marcador de texto 2"/>
          <p:cNvSpPr>
            <a:spLocks noGrp="1"/>
          </p:cNvSpPr>
          <p:nvPr>
            <p:ph type="body" sz="quarter" idx="13"/>
          </p:nvPr>
        </p:nvSpPr>
        <p:spPr>
          <a:xfrm>
            <a:off x="285720" y="1214438"/>
            <a:ext cx="8748552" cy="642937"/>
          </a:xfrm>
        </p:spPr>
        <p:txBody>
          <a:bodyPr>
            <a:normAutofit/>
          </a:bodyPr>
          <a:lstStyle/>
          <a:p>
            <a:r>
              <a:rPr lang="es-PE" dirty="0"/>
              <a:t>Plataforma de </a:t>
            </a:r>
            <a:r>
              <a:rPr lang="es-PE" dirty="0" smtClean="0"/>
              <a:t>búsqueda </a:t>
            </a:r>
            <a:r>
              <a:rPr lang="es-PE" dirty="0"/>
              <a:t>– </a:t>
            </a:r>
            <a:r>
              <a:rPr lang="fr-FR" dirty="0"/>
              <a:t>Oracle </a:t>
            </a:r>
            <a:r>
              <a:rPr lang="fr-FR" dirty="0" err="1"/>
              <a:t>Database</a:t>
            </a:r>
            <a:r>
              <a:rPr lang="fr-FR" dirty="0"/>
              <a:t> Enterprise Edition  12c</a:t>
            </a:r>
            <a:endParaRPr lang="es-PE" dirty="0"/>
          </a:p>
        </p:txBody>
      </p:sp>
      <p:sp>
        <p:nvSpPr>
          <p:cNvPr id="4" name="Título 3"/>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448966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p:nvPr/>
        </p:nvPicPr>
        <p:blipFill>
          <a:blip r:embed="rId2">
            <a:extLst>
              <a:ext uri="{28A0092B-C50C-407E-A947-70E740481C1C}">
                <a14:useLocalDpi xmlns:a14="http://schemas.microsoft.com/office/drawing/2010/main" val="0"/>
              </a:ext>
            </a:extLst>
          </a:blip>
          <a:srcRect/>
          <a:stretch>
            <a:fillRect/>
          </a:stretch>
        </p:blipFill>
        <p:spPr bwMode="auto">
          <a:xfrm>
            <a:off x="4325256" y="1857376"/>
            <a:ext cx="4604461" cy="3193596"/>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58391" y="1857375"/>
            <a:ext cx="4066865" cy="4795848"/>
          </a:xfrm>
        </p:spPr>
        <p:txBody>
          <a:bodyPr>
            <a:normAutofit/>
          </a:bodyPr>
          <a:lstStyle/>
          <a:p>
            <a:r>
              <a:rPr lang="es-ES" sz="1600" dirty="0" smtClean="0"/>
              <a:t>La </a:t>
            </a:r>
            <a:r>
              <a:rPr lang="es-ES" sz="1600" dirty="0"/>
              <a:t>información de portales web permiten proporcionar información de alcance general a los usuarios del OSCE.</a:t>
            </a:r>
          </a:p>
          <a:p>
            <a:r>
              <a:rPr lang="es-ES" sz="1600" dirty="0" smtClean="0"/>
              <a:t>Proporciona </a:t>
            </a:r>
            <a:r>
              <a:rPr lang="es-ES" sz="1600" dirty="0"/>
              <a:t>soporte tecnológico a los portales web de las diferentes áreas organizacionales del OSCE.</a:t>
            </a:r>
          </a:p>
          <a:p>
            <a:r>
              <a:rPr lang="es-ES" sz="1600" dirty="0" smtClean="0"/>
              <a:t>Permite </a:t>
            </a:r>
            <a:r>
              <a:rPr lang="es-ES" sz="1600" dirty="0"/>
              <a:t>la inclusión de páginas web con información dinámica consumida desde la plataforma de microservicios.</a:t>
            </a:r>
          </a:p>
          <a:p>
            <a:r>
              <a:rPr lang="es-ES" sz="1600" dirty="0" smtClean="0"/>
              <a:t>Permite </a:t>
            </a:r>
            <a:r>
              <a:rPr lang="es-ES" sz="1600" dirty="0"/>
              <a:t>la inclusión de contenido web de alcance general que este expuesto en la plataforma de contenido web del OSCE.</a:t>
            </a:r>
          </a:p>
          <a:p>
            <a:endParaRPr lang="es-ES" sz="1600" dirty="0"/>
          </a:p>
          <a:p>
            <a:endParaRPr lang="es-PE" sz="1600" dirty="0"/>
          </a:p>
        </p:txBody>
      </p:sp>
      <p:sp>
        <p:nvSpPr>
          <p:cNvPr id="4" name="Marcador de texto 3"/>
          <p:cNvSpPr>
            <a:spLocks noGrp="1"/>
          </p:cNvSpPr>
          <p:nvPr>
            <p:ph type="body" sz="quarter" idx="13"/>
          </p:nvPr>
        </p:nvSpPr>
        <p:spPr/>
        <p:txBody>
          <a:bodyPr/>
          <a:lstStyle/>
          <a:p>
            <a:r>
              <a:rPr lang="es-ES" b="0" dirty="0"/>
              <a:t>Arquitectura software para portales web </a:t>
            </a:r>
            <a:endParaRPr lang="es-PE" b="0" dirty="0"/>
          </a:p>
        </p:txBody>
      </p:sp>
    </p:spTree>
    <p:extLst>
      <p:ext uri="{BB962C8B-B14F-4D97-AF65-F5344CB8AC3E}">
        <p14:creationId xmlns:p14="http://schemas.microsoft.com/office/powerpoint/2010/main" val="2363958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No se ha identificado que los lineamientos de la arquitectura de software de la institución estén aplicados en su totalidad en todos los sistemas del OSCE.</a:t>
            </a:r>
          </a:p>
          <a:p>
            <a:pPr lvl="0"/>
            <a:r>
              <a:rPr lang="es-PE" dirty="0"/>
              <a:t>Los sistemas implementados siguen diferentes diseños arquitecturales según la plataforma en la que están desplegados.</a:t>
            </a:r>
          </a:p>
          <a:p>
            <a:pPr lvl="0"/>
            <a:r>
              <a:rPr lang="es-PE" dirty="0"/>
              <a:t>Existen documentos arquitecturales que deben ser actualizados para incluir el uso de nuevas tecnologías.</a:t>
            </a:r>
          </a:p>
          <a:p>
            <a:pPr lvl="0"/>
            <a:r>
              <a:rPr lang="es-PE" dirty="0"/>
              <a:t>Existen arquitecturas de referencia para implementaciones en el OSCE mas no se ha identificado arquitecturas concretas por cada tipo de implementación requerida.</a:t>
            </a:r>
          </a:p>
          <a:p>
            <a:pPr lvl="0"/>
            <a:r>
              <a:rPr lang="es-PE" dirty="0" smtClean="0"/>
              <a:t>Las </a:t>
            </a:r>
            <a:r>
              <a:rPr lang="es-PE" dirty="0"/>
              <a:t>aplicaciones software son diseñadas bajo un enfoque de organización funcional no se ha identificado aplicaciones que faciliten el acceso y la navegación a la información que los usuarios (proveedores, operadores logísticos, etc.) realizan a múltiples áreas del </a:t>
            </a:r>
            <a:r>
              <a:rPr lang="es-PE" dirty="0" smtClean="0"/>
              <a:t>OSCE.</a:t>
            </a:r>
          </a:p>
          <a:p>
            <a:pPr lvl="0"/>
            <a:r>
              <a:rPr lang="es-PE" dirty="0"/>
              <a:t>Se ha identificado que un usuario del OSCE (proveedor, operador logístico, etc.) puede tener diferentes credenciales de acceso según los sistemas del OSCE en el cuales realiza alguna actividad, esto requiere tener replicada la gestión de seguridad en diferentes  aplicaciones software y aumenta las tareas que el usuario puede realizar en temas de seguridad cuando tiene más de una credencial.</a:t>
            </a:r>
          </a:p>
          <a:p>
            <a:pPr lvl="0"/>
            <a:r>
              <a:rPr lang="es-PE" dirty="0"/>
              <a:t>Existen múltiples plataformas tecnológicas para almacenar los documentos registrados a través de los sistemas del OSCE lo cual no permite homologar funcionalidades como las de realizar búsqueda en contenido indexado.</a:t>
            </a:r>
          </a:p>
          <a:p>
            <a:pPr lvl="0"/>
            <a:endParaRPr lang="es-PE"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Tree>
    <p:extLst>
      <p:ext uri="{BB962C8B-B14F-4D97-AF65-F5344CB8AC3E}">
        <p14:creationId xmlns:p14="http://schemas.microsoft.com/office/powerpoint/2010/main" val="3383125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231646" y="2081237"/>
            <a:ext cx="4698072" cy="3304231"/>
          </a:xfrm>
          <a:prstGeom prst="rect">
            <a:avLst/>
          </a:prstGeom>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402394" cy="4795848"/>
          </a:xfrm>
        </p:spPr>
        <p:txBody>
          <a:bodyPr>
            <a:normAutofit fontScale="55000" lnSpcReduction="20000"/>
          </a:bodyPr>
          <a:lstStyle/>
          <a:p>
            <a:pPr lvl="0"/>
            <a:r>
              <a:rPr lang="es-PE" dirty="0"/>
              <a:t>Las aplicaciones web permiten procesar información transaccional y de consultas de los procesos de negocio del OSCE.</a:t>
            </a:r>
          </a:p>
          <a:p>
            <a:pPr lvl="0"/>
            <a:r>
              <a:rPr lang="es-PE" dirty="0"/>
              <a:t>Las aplicaciones web pueden reutilizar el contenido web general al OSCE o el contenido web de otras aplicaciones web que estén publicadas en la plataforma de contenido web.</a:t>
            </a:r>
          </a:p>
          <a:p>
            <a:pPr lvl="0"/>
            <a:r>
              <a:rPr lang="es-PE" dirty="0"/>
              <a:t>Las aplicaciones web procesan la información a través de los servicios expuestos en la plataforma de microservicios y plataforma de aplicaciones empresariales.</a:t>
            </a:r>
          </a:p>
          <a:p>
            <a:pPr lvl="0"/>
            <a:r>
              <a:rPr lang="es-PE" dirty="0"/>
              <a:t>Las aplicaciones web acceden a los documentos del OSCE a través de la plataforma de documentos.</a:t>
            </a:r>
          </a:p>
          <a:p>
            <a:pPr lvl="0"/>
            <a:r>
              <a:rPr lang="es-PE" dirty="0"/>
              <a:t>Las aplicaciones web del tipo SPA se publican en la plataforma de contenido web </a:t>
            </a:r>
          </a:p>
          <a:p>
            <a:pPr lvl="0"/>
            <a:r>
              <a:rPr lang="es-PE" dirty="0"/>
              <a:t>Las aplicaciones web que forman parte de un sistema monolítico son desplegadas en la plataforma de aplicaciones empresariales y el contenido web que utiliza es desplegado en la plataforma de contenido web.</a:t>
            </a:r>
          </a:p>
          <a:p>
            <a:pPr marL="0" indent="0">
              <a:buNone/>
            </a:pPr>
            <a:endParaRPr lang="es-ES" dirty="0"/>
          </a:p>
          <a:p>
            <a:endParaRPr lang="es-PE" dirty="0"/>
          </a:p>
        </p:txBody>
      </p:sp>
      <p:sp>
        <p:nvSpPr>
          <p:cNvPr id="4" name="Marcador de texto 3"/>
          <p:cNvSpPr>
            <a:spLocks noGrp="1"/>
          </p:cNvSpPr>
          <p:nvPr>
            <p:ph type="body" sz="quarter" idx="13"/>
          </p:nvPr>
        </p:nvSpPr>
        <p:spPr/>
        <p:txBody>
          <a:bodyPr/>
          <a:lstStyle/>
          <a:p>
            <a:r>
              <a:rPr lang="es-ES" b="0" dirty="0"/>
              <a:t>Arquitectura software para </a:t>
            </a:r>
            <a:r>
              <a:rPr lang="es-ES" b="0" dirty="0" smtClean="0"/>
              <a:t>aplicaciones web </a:t>
            </a:r>
            <a:endParaRPr lang="es-PE" b="0" dirty="0"/>
          </a:p>
          <a:p>
            <a:endParaRPr lang="es-PE" dirty="0"/>
          </a:p>
        </p:txBody>
      </p:sp>
    </p:spTree>
    <p:extLst>
      <p:ext uri="{BB962C8B-B14F-4D97-AF65-F5344CB8AC3E}">
        <p14:creationId xmlns:p14="http://schemas.microsoft.com/office/powerpoint/2010/main" val="7212799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4659086" y="1723843"/>
            <a:ext cx="4270632" cy="4183471"/>
          </a:xfrm>
          <a:prstGeom prst="rect">
            <a:avLst/>
          </a:prstGeom>
          <a:noFill/>
          <a:ln>
            <a:noFill/>
          </a:ln>
        </p:spPr>
      </p:pic>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4373366" cy="4795848"/>
          </a:xfrm>
        </p:spPr>
        <p:txBody>
          <a:bodyPr>
            <a:normAutofit fontScale="62500" lnSpcReduction="20000"/>
          </a:bodyPr>
          <a:lstStyle/>
          <a:p>
            <a:pPr lvl="0"/>
            <a:r>
              <a:rPr lang="es-PE" dirty="0"/>
              <a:t>Las aplicaciones móviles permiten realizar operaciones transaccionales y de consultas de los procesos de negocio del OSCE.</a:t>
            </a:r>
          </a:p>
          <a:p>
            <a:pPr lvl="0"/>
            <a:r>
              <a:rPr lang="es-PE" dirty="0"/>
              <a:t>Las aplicaciones móviles son publicadas en Apple App Store y Google  Play Store para que los usuarios la descarguen</a:t>
            </a:r>
          </a:p>
          <a:p>
            <a:pPr lvl="0"/>
            <a:r>
              <a:rPr lang="es-PE" dirty="0"/>
              <a:t>Las aplicaciones móviles hacen uso de la plataforma de contenido web para reutilizar contenido de otras aplicaciones web del OSCE.</a:t>
            </a:r>
          </a:p>
          <a:p>
            <a:pPr lvl="0"/>
            <a:r>
              <a:rPr lang="es-PE" dirty="0"/>
              <a:t>Las aplicaciones móviles procesan la información a través de los servicios expuestos en la plataforma de microservicios y plataforma de aplicaciones empresariales.</a:t>
            </a:r>
          </a:p>
          <a:p>
            <a:pPr lvl="0"/>
            <a:r>
              <a:rPr lang="es-PE" dirty="0"/>
              <a:t>Las aplicaciones móviles acceden a los documentos del OSCE a través de la plataforma de documentos.</a:t>
            </a:r>
          </a:p>
          <a:p>
            <a:endParaRPr lang="es-PE" dirty="0"/>
          </a:p>
        </p:txBody>
      </p:sp>
      <p:sp>
        <p:nvSpPr>
          <p:cNvPr id="4" name="Marcador de texto 3"/>
          <p:cNvSpPr>
            <a:spLocks noGrp="1"/>
          </p:cNvSpPr>
          <p:nvPr>
            <p:ph type="body" sz="quarter" idx="13"/>
          </p:nvPr>
        </p:nvSpPr>
        <p:spPr/>
        <p:txBody>
          <a:bodyPr/>
          <a:lstStyle/>
          <a:p>
            <a:r>
              <a:rPr lang="es-ES" dirty="0"/>
              <a:t>Arquitectura software para Aplicaciones Móviles</a:t>
            </a:r>
            <a:endParaRPr lang="es-PE" dirty="0"/>
          </a:p>
          <a:p>
            <a:endParaRPr lang="es-PE" dirty="0"/>
          </a:p>
        </p:txBody>
      </p:sp>
    </p:spTree>
    <p:extLst>
      <p:ext uri="{BB962C8B-B14F-4D97-AF65-F5344CB8AC3E}">
        <p14:creationId xmlns:p14="http://schemas.microsoft.com/office/powerpoint/2010/main" val="1075647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a:xfrm>
            <a:off x="285720" y="1928802"/>
            <a:ext cx="3766850" cy="4181712"/>
          </a:xfrm>
        </p:spPr>
        <p:txBody>
          <a:bodyPr>
            <a:normAutofit fontScale="55000" lnSpcReduction="20000"/>
          </a:bodyPr>
          <a:lstStyle/>
          <a:p>
            <a:pPr lvl="0"/>
            <a:r>
              <a:rPr lang="es-PE" dirty="0"/>
              <a:t>Los servicios de integración permite orquestar el procesamiento entre diferentes sistemas del OSCE y/o sistemas externos al OSCE.</a:t>
            </a:r>
          </a:p>
          <a:p>
            <a:pPr lvl="0"/>
            <a:r>
              <a:rPr lang="es-PE" dirty="0"/>
              <a:t>Las aplicaciones del OSCE deben acceder a los servicios de entidades externas a través de la plataforma de integración de servicios.</a:t>
            </a:r>
          </a:p>
          <a:p>
            <a:pPr lvl="0"/>
            <a:r>
              <a:rPr lang="es-PE" dirty="0"/>
              <a:t>Las aplicaciones del OSCE deben acceder a los servicios internos a través de la plataforma de integración de servicios.</a:t>
            </a:r>
          </a:p>
          <a:p>
            <a:pPr lvl="0"/>
            <a:r>
              <a:rPr lang="es-PE" dirty="0"/>
              <a:t>Permite gestionar los eventos que comuniquen los sistemas del OSCE para invocar los servicios de negocio relacionados.</a:t>
            </a:r>
          </a:p>
          <a:p>
            <a:pPr lvl="0"/>
            <a:r>
              <a:rPr lang="es-PE" dirty="0"/>
              <a:t>Permite gestionar las tareas programadas requeridas por los diferentes sistemas del OSCE</a:t>
            </a:r>
            <a:r>
              <a:rPr lang="es-PE" dirty="0" smtClean="0"/>
              <a:t>.</a:t>
            </a:r>
            <a:endParaRPr lang="es-PE" dirty="0"/>
          </a:p>
          <a:p>
            <a:pPr algn="just"/>
            <a:endParaRPr lang="es-PE" dirty="0"/>
          </a:p>
        </p:txBody>
      </p:sp>
      <p:sp>
        <p:nvSpPr>
          <p:cNvPr id="4" name="Marcador de texto 3"/>
          <p:cNvSpPr>
            <a:spLocks noGrp="1"/>
          </p:cNvSpPr>
          <p:nvPr>
            <p:ph type="body" sz="quarter" idx="13"/>
          </p:nvPr>
        </p:nvSpPr>
        <p:spPr/>
        <p:txBody>
          <a:bodyPr/>
          <a:lstStyle/>
          <a:p>
            <a:r>
              <a:rPr lang="es-ES" dirty="0"/>
              <a:t>Arquitectura software para Servicios de Integración</a:t>
            </a:r>
            <a:endParaRPr lang="es-PE" dirty="0"/>
          </a:p>
          <a:p>
            <a:endParaRPr lang="es-PE" dirty="0"/>
          </a:p>
        </p:txBody>
      </p:sp>
      <p:pic>
        <p:nvPicPr>
          <p:cNvPr id="5" name="Imagen 4"/>
          <p:cNvPicPr>
            <a:picLocks noChangeAspect="1"/>
          </p:cNvPicPr>
          <p:nvPr/>
        </p:nvPicPr>
        <p:blipFill>
          <a:blip r:embed="rId2"/>
          <a:stretch>
            <a:fillRect/>
          </a:stretch>
        </p:blipFill>
        <p:spPr>
          <a:xfrm>
            <a:off x="4052570" y="2513762"/>
            <a:ext cx="5091430" cy="1992630"/>
          </a:xfrm>
          <a:prstGeom prst="rect">
            <a:avLst/>
          </a:prstGeom>
        </p:spPr>
      </p:pic>
    </p:spTree>
    <p:extLst>
      <p:ext uri="{BB962C8B-B14F-4D97-AF65-F5344CB8AC3E}">
        <p14:creationId xmlns:p14="http://schemas.microsoft.com/office/powerpoint/2010/main" val="20317416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4" name="Marcador de texto 3"/>
          <p:cNvSpPr>
            <a:spLocks noGrp="1"/>
          </p:cNvSpPr>
          <p:nvPr>
            <p:ph type="body" sz="quarter" idx="13"/>
          </p:nvPr>
        </p:nvSpPr>
        <p:spPr/>
        <p:txBody>
          <a:bodyPr>
            <a:normAutofit fontScale="92500"/>
          </a:bodyPr>
          <a:lstStyle/>
          <a:p>
            <a:r>
              <a:rPr lang="es-ES" dirty="0"/>
              <a:t>Arquitectura software para Entorno de desarrollo de aplicaciones web</a:t>
            </a:r>
            <a:endParaRPr lang="es-PE" dirty="0"/>
          </a:p>
          <a:p>
            <a:endParaRPr lang="es-PE" dirty="0"/>
          </a:p>
        </p:txBody>
      </p:sp>
      <p:pic>
        <p:nvPicPr>
          <p:cNvPr id="5" name="Imagen 4"/>
          <p:cNvPicPr>
            <a:picLocks noChangeAspect="1"/>
          </p:cNvPicPr>
          <p:nvPr/>
        </p:nvPicPr>
        <p:blipFill>
          <a:blip r:embed="rId2"/>
          <a:stretch>
            <a:fillRect/>
          </a:stretch>
        </p:blipFill>
        <p:spPr>
          <a:xfrm>
            <a:off x="41880" y="1944142"/>
            <a:ext cx="9041160" cy="3132047"/>
          </a:xfrm>
          <a:prstGeom prst="rect">
            <a:avLst/>
          </a:prstGeom>
        </p:spPr>
      </p:pic>
    </p:spTree>
    <p:extLst>
      <p:ext uri="{BB962C8B-B14F-4D97-AF65-F5344CB8AC3E}">
        <p14:creationId xmlns:p14="http://schemas.microsoft.com/office/powerpoint/2010/main" val="42326552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
        <p:nvSpPr>
          <p:cNvPr id="3" name="Marcador de contenido 2"/>
          <p:cNvSpPr>
            <a:spLocks noGrp="1"/>
          </p:cNvSpPr>
          <p:nvPr>
            <p:ph idx="1"/>
          </p:nvPr>
        </p:nvSpPr>
        <p:spPr/>
        <p:txBody>
          <a:bodyPr/>
          <a:lstStyle/>
          <a:p>
            <a:endParaRPr lang="es-PE" dirty="0"/>
          </a:p>
        </p:txBody>
      </p:sp>
      <p:sp>
        <p:nvSpPr>
          <p:cNvPr id="5" name="Marcador de texto 4"/>
          <p:cNvSpPr>
            <a:spLocks noGrp="1"/>
          </p:cNvSpPr>
          <p:nvPr>
            <p:ph type="body" sz="quarter" idx="13"/>
          </p:nvPr>
        </p:nvSpPr>
        <p:spPr/>
        <p:txBody>
          <a:bodyPr/>
          <a:lstStyle/>
          <a:p>
            <a:r>
              <a:rPr lang="es-ES" dirty="0"/>
              <a:t>Arquitectura software para de aplicaciones móviles</a:t>
            </a:r>
            <a:endParaRPr lang="es-PE" dirty="0"/>
          </a:p>
          <a:p>
            <a:endParaRPr lang="es-PE" dirty="0"/>
          </a:p>
        </p:txBody>
      </p:sp>
      <p:pic>
        <p:nvPicPr>
          <p:cNvPr id="6" name="Imagen 5"/>
          <p:cNvPicPr>
            <a:picLocks noChangeAspect="1"/>
          </p:cNvPicPr>
          <p:nvPr/>
        </p:nvPicPr>
        <p:blipFill>
          <a:blip r:embed="rId2"/>
          <a:stretch>
            <a:fillRect/>
          </a:stretch>
        </p:blipFill>
        <p:spPr>
          <a:xfrm>
            <a:off x="285720" y="2830068"/>
            <a:ext cx="8629650" cy="2993315"/>
          </a:xfrm>
          <a:prstGeom prst="rect">
            <a:avLst/>
          </a:prstGeom>
        </p:spPr>
      </p:pic>
    </p:spTree>
    <p:extLst>
      <p:ext uri="{BB962C8B-B14F-4D97-AF65-F5344CB8AC3E}">
        <p14:creationId xmlns:p14="http://schemas.microsoft.com/office/powerpoint/2010/main" val="33850029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endParaRPr lang="es-PE" dirty="0"/>
          </a:p>
        </p:txBody>
      </p:sp>
      <p:sp>
        <p:nvSpPr>
          <p:cNvPr id="9" name="Marcador de texto 8"/>
          <p:cNvSpPr>
            <a:spLocks noGrp="1"/>
          </p:cNvSpPr>
          <p:nvPr>
            <p:ph type="body" sz="quarter" idx="13"/>
          </p:nvPr>
        </p:nvSpPr>
        <p:spPr/>
        <p:txBody>
          <a:bodyPr/>
          <a:lstStyle/>
          <a:p>
            <a:r>
              <a:rPr lang="es-ES" dirty="0"/>
              <a:t>Arquitectura software para de servicios de integración</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pic>
        <p:nvPicPr>
          <p:cNvPr id="11" name="Imagen 10"/>
          <p:cNvPicPr>
            <a:picLocks noChangeAspect="1"/>
          </p:cNvPicPr>
          <p:nvPr/>
        </p:nvPicPr>
        <p:blipFill>
          <a:blip r:embed="rId2"/>
          <a:stretch>
            <a:fillRect/>
          </a:stretch>
        </p:blipFill>
        <p:spPr>
          <a:xfrm>
            <a:off x="0" y="2630808"/>
            <a:ext cx="9175434" cy="3179442"/>
          </a:xfrm>
          <a:prstGeom prst="rect">
            <a:avLst/>
          </a:prstGeom>
        </p:spPr>
      </p:pic>
    </p:spTree>
    <p:extLst>
      <p:ext uri="{BB962C8B-B14F-4D97-AF65-F5344CB8AC3E}">
        <p14:creationId xmlns:p14="http://schemas.microsoft.com/office/powerpoint/2010/main" val="39534683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p:cNvPicPr>
            <a:picLocks noGrp="1" noChangeAspect="1"/>
          </p:cNvPicPr>
          <p:nvPr>
            <p:ph idx="1"/>
          </p:nvPr>
        </p:nvPicPr>
        <p:blipFill>
          <a:blip r:embed="rId2"/>
          <a:stretch>
            <a:fillRect/>
          </a:stretch>
        </p:blipFill>
        <p:spPr>
          <a:xfrm>
            <a:off x="628650" y="1601489"/>
            <a:ext cx="7480219" cy="5123161"/>
          </a:xfrm>
          <a:prstGeom prst="rect">
            <a:avLst/>
          </a:prstGeom>
        </p:spPr>
      </p:pic>
      <p:sp>
        <p:nvSpPr>
          <p:cNvPr id="9" name="Marcador de texto 8"/>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6" name="Título 5"/>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14964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1600" b="1" dirty="0"/>
              <a:t>ESTRATEGIA PARA INCORPORACIÓN DE MICROSERVICIOS</a:t>
            </a:r>
            <a:endParaRPr lang="es-PE" sz="1600" dirty="0"/>
          </a:p>
          <a:p>
            <a:pPr lvl="0"/>
            <a:r>
              <a:rPr lang="es-PE" sz="1600" dirty="0"/>
              <a:t>Los nuevos sistemas deben ser diseñados usando el estilo de arquitectura de microservicios.</a:t>
            </a:r>
          </a:p>
          <a:p>
            <a:pPr lvl="0"/>
            <a:r>
              <a:rPr lang="es-PE" sz="1600" dirty="0"/>
              <a:t>Se debe identificar las funcionalidades que soportan alta carga operacional para realizar la migración al estilo de arquitectura de microservicios, teniendo en cuenta que:</a:t>
            </a:r>
          </a:p>
          <a:p>
            <a:pPr lvl="1"/>
            <a:r>
              <a:rPr lang="es-PE" sz="1400" dirty="0"/>
              <a:t>Los microservicios back-</a:t>
            </a:r>
            <a:r>
              <a:rPr lang="es-PE" sz="1400" dirty="0" err="1"/>
              <a:t>end</a:t>
            </a:r>
            <a:r>
              <a:rPr lang="es-PE" sz="1400" dirty="0"/>
              <a:t> que realizan operaciones transaccionales deben ser desarrollados con tecnologías Spring.</a:t>
            </a:r>
          </a:p>
          <a:p>
            <a:pPr lvl="1"/>
            <a:r>
              <a:rPr lang="es-PE" sz="1400" dirty="0"/>
              <a:t>Los microservicios back-</a:t>
            </a:r>
            <a:r>
              <a:rPr lang="es-PE" sz="1400" dirty="0" err="1"/>
              <a:t>end</a:t>
            </a:r>
            <a:r>
              <a:rPr lang="es-PE" sz="1400" dirty="0"/>
              <a:t> que realizan operaciones de búsquedas deben ser desarrollados con tecnologías </a:t>
            </a:r>
            <a:r>
              <a:rPr lang="es-PE" sz="1400" dirty="0" err="1"/>
              <a:t>NodeJS</a:t>
            </a:r>
            <a:r>
              <a:rPr lang="es-PE" sz="1400" dirty="0"/>
              <a:t> y hacer uso de la plataforma de búsqueda.</a:t>
            </a:r>
          </a:p>
          <a:p>
            <a:pPr lvl="1"/>
            <a:r>
              <a:rPr lang="es-PE" sz="1400" dirty="0"/>
              <a:t>Implementar aplicaciones web del tipo single-page </a:t>
            </a:r>
            <a:r>
              <a:rPr lang="es-PE" sz="1400" dirty="0" err="1"/>
              <a:t>application</a:t>
            </a:r>
            <a:r>
              <a:rPr lang="es-PE" sz="1400" dirty="0"/>
              <a:t> (SPA) que utilicen los microservicios back-</a:t>
            </a:r>
            <a:r>
              <a:rPr lang="es-PE" sz="1400" dirty="0" err="1"/>
              <a:t>end</a:t>
            </a:r>
            <a:r>
              <a:rPr lang="es-PE" sz="1400" dirty="0"/>
              <a:t>.</a:t>
            </a:r>
          </a:p>
          <a:p>
            <a:r>
              <a:rPr lang="es-PE" sz="1600" dirty="0"/>
              <a:t> </a:t>
            </a:r>
            <a:r>
              <a:rPr lang="es-PE" sz="1600" dirty="0" smtClean="0"/>
              <a:t>Se </a:t>
            </a:r>
            <a:r>
              <a:rPr lang="es-PE" sz="1600" dirty="0"/>
              <a:t>debe implementar servicios que gestionen la autenticación y autorización de usuarios basada en </a:t>
            </a:r>
            <a:r>
              <a:rPr lang="es-PE" sz="1600" dirty="0" err="1"/>
              <a:t>tokens</a:t>
            </a:r>
            <a:r>
              <a:rPr lang="es-PE" sz="1600" dirty="0"/>
              <a:t> para que sean utilizados por los microservicios que incorporen requerimientos de seguridad.</a:t>
            </a:r>
          </a:p>
          <a:p>
            <a:pPr lvl="0"/>
            <a:r>
              <a:rPr lang="es-PE" sz="1600" dirty="0"/>
              <a:t>Habilitar una plataforma tecnológica que permita incorporar la cultura </a:t>
            </a:r>
            <a:r>
              <a:rPr lang="es-PE" sz="1600" dirty="0" err="1"/>
              <a:t>devops</a:t>
            </a:r>
            <a:r>
              <a:rPr lang="es-PE" sz="1600" dirty="0"/>
              <a:t> al proceso de desarrollo de software, se debe tener en cuenta que con el aumento de microservicios será mayor la necesidad de automatizar el proceso de entrega y despliegue de software.</a:t>
            </a:r>
          </a:p>
          <a:p>
            <a:pPr lvl="0"/>
            <a:r>
              <a:rPr lang="es-PE" sz="1600" dirty="0"/>
              <a:t>Habilitar una plataforma tecnológica que permita gestionar el ciclo de vida de los microservicios en sus diferentes tecnologías Spring, </a:t>
            </a:r>
            <a:r>
              <a:rPr lang="es-PE" sz="1600" dirty="0" err="1"/>
              <a:t>NodeJS</a:t>
            </a:r>
            <a:r>
              <a:rPr lang="es-PE" sz="1600" dirty="0"/>
              <a:t>, en el presente documento se ha propuesto que la gestión de microservicios se realice a través de contenedores orquestados por </a:t>
            </a:r>
            <a:r>
              <a:rPr lang="es-PE" sz="1600" dirty="0" err="1"/>
              <a:t>Kubernetes</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3767095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APLICACIONES EMPRESARIALES</a:t>
            </a:r>
            <a:endParaRPr lang="es-PE" sz="2000" dirty="0"/>
          </a:p>
          <a:p>
            <a:pPr lvl="0"/>
            <a:r>
              <a:rPr lang="es-PE" sz="2000" dirty="0"/>
              <a:t>Identificar las aplicaciones empresariales existentes basadas en java EE que requieran de actualización tecnológica para sean modificadas y se les incorpore la tecnología java EE 7.</a:t>
            </a:r>
          </a:p>
          <a:p>
            <a:pPr lvl="0"/>
            <a:r>
              <a:rPr lang="es-PE" sz="2000" dirty="0"/>
              <a:t>Identificar las aplicaciones empresariales existentes basadas en java EE que se ejecuten en servidores de aplicaciones diferentes a </a:t>
            </a:r>
            <a:r>
              <a:rPr lang="es-PE" sz="2000" dirty="0" err="1"/>
              <a:t>Weblogic</a:t>
            </a:r>
            <a:r>
              <a:rPr lang="es-PE" sz="2000" dirty="0"/>
              <a:t> Server para que sean modificadas para desplegar en la plataforma </a:t>
            </a:r>
            <a:r>
              <a:rPr lang="es-PE" sz="2000" dirty="0" err="1"/>
              <a:t>Weblogic</a:t>
            </a:r>
            <a:r>
              <a:rPr lang="es-PE" sz="2000" dirty="0"/>
              <a:t> Server.</a:t>
            </a:r>
          </a:p>
          <a:p>
            <a:pPr lvl="0"/>
            <a:r>
              <a:rPr lang="es-PE" sz="2000" dirty="0"/>
              <a:t>Optimizar las funcionalidades de las aplicaciones empresariales que tiene fuerte dependencia entre componentes de la misma aplicación y exponerlos a través de servicios web SOAP para que sean reutilizados por otros sistemas del OSCE.</a:t>
            </a:r>
          </a:p>
          <a:p>
            <a:pPr marL="0" indent="0">
              <a:buNone/>
            </a:pPr>
            <a:endParaRPr lang="es-PE" sz="12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3953023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Autofit/>
          </a:bodyPr>
          <a:lstStyle/>
          <a:p>
            <a:pPr marL="0" indent="0">
              <a:buNone/>
            </a:pPr>
            <a:r>
              <a:rPr lang="es-PE" sz="2000" b="1" dirty="0"/>
              <a:t>ESTRATEGIA PARA ESTANDARIZAR SERVICIOS DE INTEGRACIÓN</a:t>
            </a:r>
            <a:endParaRPr lang="es-PE" sz="2000" dirty="0"/>
          </a:p>
          <a:p>
            <a:pPr lvl="0"/>
            <a:r>
              <a:rPr lang="es-PE" sz="2000" dirty="0"/>
              <a:t>Identificar los servicios que son utilizados por más de un sistema del OSCE y que no estén siendo consumidos desde el bus de servicios empresarial para planificar su implementación y exposición en la plataforma de servicios de integración propuesta en el presente documento.</a:t>
            </a:r>
          </a:p>
          <a:p>
            <a:pPr lvl="0"/>
            <a:r>
              <a:rPr lang="es-PE" sz="2000" dirty="0"/>
              <a:t>Para las tareas programadas utilizados por los sistemas del OSCE se debe proceder de la siguiente manera:</a:t>
            </a:r>
          </a:p>
          <a:p>
            <a:pPr lvl="1"/>
            <a:r>
              <a:rPr lang="es-PE" sz="1600" dirty="0"/>
              <a:t>Identificar las tareas programadas de base de datos, las tareas programadas de aplicaciones java que serán migradas a la plataforma de servicios de integración</a:t>
            </a:r>
          </a:p>
          <a:p>
            <a:pPr lvl="1"/>
            <a:r>
              <a:rPr lang="es-PE" sz="1600" dirty="0"/>
              <a:t>Implementar los servicios de orquestación que invocan las tareas programadas y registrar como nuevas tarea programada en la plataforma de servicios de integración.</a:t>
            </a:r>
          </a:p>
          <a:p>
            <a:pPr lvl="1"/>
            <a:r>
              <a:rPr lang="es-PE" sz="1600" dirty="0"/>
              <a:t>Realizar la documentación de las tareas programadas migradas y publicarlo en el repositorio de arquitectura</a:t>
            </a:r>
            <a:r>
              <a:rPr lang="es-PE" sz="1600" dirty="0" smtClean="0"/>
              <a:t>.</a:t>
            </a:r>
            <a:endParaRPr lang="es-PE" sz="160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870662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85720" y="1928802"/>
            <a:ext cx="8643998" cy="4337886"/>
          </a:xfrm>
        </p:spPr>
        <p:txBody>
          <a:bodyPr>
            <a:normAutofit/>
          </a:bodyPr>
          <a:lstStyle/>
          <a:p>
            <a:r>
              <a:rPr lang="es-PE" sz="2400" dirty="0" smtClean="0"/>
              <a:t>Se </a:t>
            </a:r>
            <a:r>
              <a:rPr lang="es-PE" sz="2400" dirty="0"/>
              <a:t>ha identificado software y/o tecnologías con soporte técnico de fabricante finalizado o próximo a finalizar, estos son</a:t>
            </a:r>
            <a:r>
              <a:rPr lang="es-PE" sz="2400" dirty="0" smtClean="0"/>
              <a:t>:</a:t>
            </a:r>
          </a:p>
          <a:p>
            <a:pPr lvl="1"/>
            <a:r>
              <a:rPr lang="es-PE" sz="2000" dirty="0"/>
              <a:t>Active Server Page 6 (UA: 26/02/2012)</a:t>
            </a:r>
          </a:p>
          <a:p>
            <a:pPr lvl="1"/>
            <a:r>
              <a:rPr lang="es-PE" sz="2000" dirty="0" smtClean="0"/>
              <a:t>Microsoft </a:t>
            </a:r>
            <a:r>
              <a:rPr lang="es-PE" sz="2000" dirty="0"/>
              <a:t>Internet </a:t>
            </a:r>
            <a:r>
              <a:rPr lang="es-PE" sz="2000" dirty="0" err="1"/>
              <a:t>Information</a:t>
            </a:r>
            <a:r>
              <a:rPr lang="es-PE" sz="2000" dirty="0"/>
              <a:t> </a:t>
            </a:r>
            <a:r>
              <a:rPr lang="es-PE" sz="2000" dirty="0" err="1"/>
              <a:t>Services</a:t>
            </a:r>
            <a:r>
              <a:rPr lang="es-PE" sz="2000" dirty="0"/>
              <a:t> 6.0 (IIS 6</a:t>
            </a:r>
            <a:r>
              <a:rPr lang="es-PE" sz="2000" dirty="0" smtClean="0"/>
              <a:t>) </a:t>
            </a:r>
            <a:r>
              <a:rPr lang="es-PE" sz="2000" dirty="0"/>
              <a:t>(UA: 26/02/2012)</a:t>
            </a:r>
          </a:p>
          <a:p>
            <a:pPr lvl="1"/>
            <a:r>
              <a:rPr lang="es-PE" sz="2000" dirty="0" smtClean="0"/>
              <a:t>Microsoft </a:t>
            </a:r>
            <a:r>
              <a:rPr lang="es-PE" sz="2000" dirty="0"/>
              <a:t>SQL Server 2000 (UA: 26/02/2012)</a:t>
            </a:r>
          </a:p>
          <a:p>
            <a:pPr lvl="1"/>
            <a:r>
              <a:rPr lang="es-PE" sz="2000" dirty="0" smtClean="0"/>
              <a:t>Oracle </a:t>
            </a:r>
            <a:r>
              <a:rPr lang="es-PE" sz="2000" dirty="0" err="1"/>
              <a:t>Database</a:t>
            </a:r>
            <a:r>
              <a:rPr lang="es-PE" sz="2000" dirty="0"/>
              <a:t> 11g R2 (11.2) (UA: 26/02/2012)</a:t>
            </a:r>
          </a:p>
          <a:p>
            <a:pPr lvl="1"/>
            <a:r>
              <a:rPr lang="es-PE" sz="2000" dirty="0" smtClean="0"/>
              <a:t>Oracle </a:t>
            </a:r>
            <a:r>
              <a:rPr lang="es-PE" sz="2000" dirty="0" err="1"/>
              <a:t>weblogic</a:t>
            </a:r>
            <a:r>
              <a:rPr lang="es-PE" sz="2000" dirty="0"/>
              <a:t> Server 11g R1 (10.3.6) </a:t>
            </a:r>
            <a:r>
              <a:rPr lang="es-PE" sz="2000" dirty="0" smtClean="0"/>
              <a:t>(UA: 26/02/2012)</a:t>
            </a:r>
          </a:p>
          <a:p>
            <a:pPr lvl="1"/>
            <a:r>
              <a:rPr lang="es-PE" sz="2000" dirty="0" err="1"/>
              <a:t>JBoss</a:t>
            </a:r>
            <a:r>
              <a:rPr lang="es-PE" sz="2000" dirty="0"/>
              <a:t> </a:t>
            </a:r>
            <a:r>
              <a:rPr lang="es-PE" sz="2000" dirty="0" smtClean="0"/>
              <a:t>3.2.5 </a:t>
            </a:r>
            <a:r>
              <a:rPr lang="es-PE" sz="2000" dirty="0"/>
              <a:t>(UA: </a:t>
            </a:r>
            <a:r>
              <a:rPr lang="es-PE" sz="2000" dirty="0" smtClean="0"/>
              <a:t>02/03/2006)</a:t>
            </a:r>
            <a:endParaRPr lang="es-PE" sz="2000" dirty="0"/>
          </a:p>
          <a:p>
            <a:pPr lvl="1"/>
            <a:r>
              <a:rPr lang="es-PE" sz="2000" dirty="0" err="1" smtClean="0"/>
              <a:t>JBoss</a:t>
            </a:r>
            <a:r>
              <a:rPr lang="es-PE" sz="2000" dirty="0" smtClean="0"/>
              <a:t> </a:t>
            </a:r>
            <a:r>
              <a:rPr lang="es-PE" sz="2000" dirty="0"/>
              <a:t>AS </a:t>
            </a:r>
            <a:r>
              <a:rPr lang="es-PE" sz="2000" dirty="0" smtClean="0"/>
              <a:t>6.1 </a:t>
            </a:r>
            <a:r>
              <a:rPr lang="es-PE" sz="2000" dirty="0"/>
              <a:t>(UA: </a:t>
            </a:r>
            <a:r>
              <a:rPr lang="es-PE" sz="2000" dirty="0" smtClean="0"/>
              <a:t>16/08/2011)</a:t>
            </a:r>
          </a:p>
          <a:p>
            <a:pPr lvl="1"/>
            <a:r>
              <a:rPr lang="es-PE" sz="2000" dirty="0"/>
              <a:t>Apache Http Server </a:t>
            </a:r>
            <a:r>
              <a:rPr lang="es-PE" sz="2000" dirty="0" smtClean="0"/>
              <a:t>2.0.x (UA: 02/07/2013)</a:t>
            </a:r>
            <a:endParaRPr lang="es-PE" sz="2000" dirty="0"/>
          </a:p>
          <a:p>
            <a:pPr lvl="1"/>
            <a:endParaRPr lang="es-PE" sz="2000" dirty="0" smtClean="0"/>
          </a:p>
          <a:p>
            <a:pPr lvl="1"/>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sp>
        <p:nvSpPr>
          <p:cNvPr id="7" name="CuadroTexto 6"/>
          <p:cNvSpPr txBox="1"/>
          <p:nvPr/>
        </p:nvSpPr>
        <p:spPr>
          <a:xfrm>
            <a:off x="285720" y="6338115"/>
            <a:ext cx="3128040" cy="369332"/>
          </a:xfrm>
          <a:prstGeom prst="rect">
            <a:avLst/>
          </a:prstGeom>
          <a:noFill/>
        </p:spPr>
        <p:txBody>
          <a:bodyPr wrap="square" rtlCol="0">
            <a:spAutoFit/>
          </a:bodyPr>
          <a:lstStyle/>
          <a:p>
            <a:r>
              <a:rPr lang="es-PE" dirty="0" smtClean="0"/>
              <a:t>UA= Ultima actualización</a:t>
            </a:r>
            <a:endParaRPr lang="es-PE" dirty="0"/>
          </a:p>
        </p:txBody>
      </p:sp>
    </p:spTree>
    <p:extLst>
      <p:ext uri="{BB962C8B-B14F-4D97-AF65-F5344CB8AC3E}">
        <p14:creationId xmlns:p14="http://schemas.microsoft.com/office/powerpoint/2010/main" val="24908459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695450"/>
            <a:ext cx="8643998" cy="5029200"/>
          </a:xfrm>
        </p:spPr>
        <p:txBody>
          <a:bodyPr>
            <a:noAutofit/>
          </a:bodyPr>
          <a:lstStyle/>
          <a:p>
            <a:pPr marL="0" indent="0">
              <a:buNone/>
            </a:pPr>
            <a:r>
              <a:rPr lang="es-PE" sz="2000" b="1" dirty="0"/>
              <a:t>ESTRATEGIA PARA ESTANDARIZAR SERVICIOS DE INTEGRACIÓN</a:t>
            </a:r>
            <a:endParaRPr lang="es-PE" sz="2000" dirty="0"/>
          </a:p>
          <a:p>
            <a:pPr lvl="0"/>
            <a:r>
              <a:rPr lang="es-PE" sz="2000" dirty="0" smtClean="0"/>
              <a:t>Para </a:t>
            </a:r>
            <a:r>
              <a:rPr lang="es-PE" sz="2000" dirty="0"/>
              <a:t>los funcionalidades de búsquedas sobre información gestionada por diferentes sistemas del OSCE se debe proceder de la siguiente manera:</a:t>
            </a:r>
          </a:p>
          <a:p>
            <a:pPr lvl="1"/>
            <a:r>
              <a:rPr lang="es-PE" sz="1600" dirty="0"/>
              <a:t>Identificar las búsquedas con información cruzada de diferentes sistemas del OSCE.</a:t>
            </a:r>
          </a:p>
          <a:p>
            <a:pPr lvl="1"/>
            <a:r>
              <a:rPr lang="es-PE" sz="1600" dirty="0"/>
              <a:t>Implementar los servicios de sincronización de información para que consoliden, transformen y transfieran la información desde la fuente de información como base de datos relacionales hacia la plataforma de búsqueda propuesta en el presente documento.</a:t>
            </a:r>
          </a:p>
          <a:p>
            <a:pPr lvl="1"/>
            <a:r>
              <a:rPr lang="es-PE" sz="1600" dirty="0"/>
              <a:t>Realizar la documentación de los servicios de sincronización de información y publicarlo en el repositorio de arquitectura.</a:t>
            </a:r>
          </a:p>
          <a:p>
            <a:pPr lvl="0"/>
            <a:r>
              <a:rPr lang="es-PE" sz="2000" dirty="0"/>
              <a:t>Para las funcionalidades que comunican eventos entre diferentes sistemas del OSCE se debe proceder de la siguiente manera:</a:t>
            </a:r>
          </a:p>
          <a:p>
            <a:pPr lvl="1"/>
            <a:r>
              <a:rPr lang="es-PE" sz="1600" dirty="0"/>
              <a:t>Identificar las funcionalidades de un sistema origen que comunican de algún evento a otros sistemas del OSCE.</a:t>
            </a:r>
          </a:p>
          <a:p>
            <a:pPr lvl="1"/>
            <a:r>
              <a:rPr lang="es-PE" sz="1600" dirty="0"/>
              <a:t>Implementar los servicios de configuración que gestionen el ciclo de vida del evento</a:t>
            </a:r>
          </a:p>
          <a:p>
            <a:pPr lvl="1"/>
            <a:r>
              <a:rPr lang="es-PE" sz="1600" dirty="0"/>
              <a:t>Implementar los servicios que orqueste el procesamiento de información en los sistemas destinos.</a:t>
            </a:r>
          </a:p>
          <a:p>
            <a:pPr lvl="1"/>
            <a:r>
              <a:rPr lang="es-PE" sz="1600" dirty="0"/>
              <a:t>Realizar la documentación de los servicios de sincronización de información y publicarlo en el repositorio de arquitectura.</a:t>
            </a:r>
          </a:p>
          <a:p>
            <a:pPr marL="0" indent="0">
              <a:buNone/>
            </a:pPr>
            <a:endParaRPr lang="es-PE" sz="1050" dirty="0"/>
          </a:p>
        </p:txBody>
      </p:sp>
      <p:sp>
        <p:nvSpPr>
          <p:cNvPr id="4" name="Marcador de texto 3"/>
          <p:cNvSpPr>
            <a:spLocks noGrp="1"/>
          </p:cNvSpPr>
          <p:nvPr>
            <p:ph type="body" sz="quarter" idx="13"/>
          </p:nvPr>
        </p:nvSpPr>
        <p:spPr/>
        <p:txBody>
          <a:bodyPr>
            <a:normAutofit fontScale="92500"/>
          </a:bodyPr>
          <a:lstStyle/>
          <a:p>
            <a:r>
              <a:rPr lang="es-ES" dirty="0"/>
              <a:t>Estrategias para la transición de arquitecturas de software en el OSCE</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4201985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a:t>CRITERIOS PARA APLICACIONES WEB - SPA</a:t>
            </a:r>
            <a:endParaRPr lang="es-PE" sz="2000" dirty="0"/>
          </a:p>
          <a:p>
            <a:pPr marL="0" indent="0">
              <a:spcBef>
                <a:spcPts val="0"/>
              </a:spcBef>
              <a:buNone/>
            </a:pPr>
            <a:r>
              <a:rPr lang="es-PE" sz="2000" dirty="0"/>
              <a:t>Para el desarrollo de aplicaciones web del tipo SPA cuando se cumplan algunos de los siguientes criterios:</a:t>
            </a:r>
          </a:p>
          <a:p>
            <a:pPr lvl="0">
              <a:spcBef>
                <a:spcPts val="0"/>
              </a:spcBef>
            </a:pPr>
            <a:r>
              <a:rPr lang="es-PE" sz="2000" dirty="0"/>
              <a:t>Se requiera utilizar un diseño web responsivo (</a:t>
            </a:r>
            <a:r>
              <a:rPr lang="es-PE" sz="2000" dirty="0" err="1"/>
              <a:t>Responsive</a:t>
            </a:r>
            <a:r>
              <a:rPr lang="es-PE" sz="2000" dirty="0"/>
              <a:t> Web </a:t>
            </a:r>
            <a:r>
              <a:rPr lang="es-PE" sz="2000" dirty="0" err="1"/>
              <a:t>Design</a:t>
            </a:r>
            <a:r>
              <a:rPr lang="es-PE" sz="2000" dirty="0"/>
              <a:t>)</a:t>
            </a:r>
          </a:p>
          <a:p>
            <a:pPr lvl="0">
              <a:spcBef>
                <a:spcPts val="0"/>
              </a:spcBef>
            </a:pPr>
            <a:r>
              <a:rPr lang="es-PE" sz="2000" dirty="0"/>
              <a:t>Se pueda usar en navegadores web con soporte a HTML 5 y CSS3.</a:t>
            </a:r>
          </a:p>
          <a:p>
            <a:pPr lvl="0">
              <a:spcBef>
                <a:spcPts val="0"/>
              </a:spcBef>
            </a:pPr>
            <a:r>
              <a:rPr lang="es-PE" sz="2000" dirty="0"/>
              <a:t>Se tenga previsto que los sistemas del OSCE producirán servicios REST para el consumo de clientes.</a:t>
            </a:r>
          </a:p>
          <a:p>
            <a:pPr marL="0" indent="0">
              <a:spcBef>
                <a:spcPts val="0"/>
              </a:spcBef>
              <a:buNone/>
            </a:pPr>
            <a:endParaRPr lang="es-PE" sz="2000" dirty="0"/>
          </a:p>
          <a:p>
            <a:pPr marL="0" indent="0">
              <a:spcBef>
                <a:spcPts val="0"/>
              </a:spcBef>
              <a:buNone/>
            </a:pPr>
            <a:r>
              <a:rPr lang="es-PE" sz="2000" b="1" dirty="0"/>
              <a:t>CRITERIOS PARA APLICACIONES EMPRESARIALES</a:t>
            </a:r>
            <a:endParaRPr lang="es-PE" sz="2000" dirty="0"/>
          </a:p>
          <a:p>
            <a:pPr marL="0" indent="0">
              <a:spcBef>
                <a:spcPts val="0"/>
              </a:spcBef>
              <a:buNone/>
            </a:pPr>
            <a:r>
              <a:rPr lang="es-PE" sz="2000" dirty="0"/>
              <a:t>La arquitectura de software para aplicaciones empresariales debe aplicarse cuando se cumplan alguno de los siguientes criterios:</a:t>
            </a:r>
          </a:p>
          <a:p>
            <a:pPr lvl="0">
              <a:spcBef>
                <a:spcPts val="0"/>
              </a:spcBef>
            </a:pPr>
            <a:r>
              <a:rPr lang="es-PE" sz="2000" dirty="0"/>
              <a:t>Se requieran implementar servicios que mantiene fuerte dependencia con otros componentes de la misma aplicación empresarial.</a:t>
            </a:r>
          </a:p>
          <a:p>
            <a:pPr lvl="0">
              <a:spcBef>
                <a:spcPts val="0"/>
              </a:spcBef>
            </a:pPr>
            <a:r>
              <a:rPr lang="es-PE" sz="2000" dirty="0"/>
              <a:t>Se implemente servicios web SOAP basados en tecnología java.</a:t>
            </a:r>
          </a:p>
          <a:p>
            <a:pPr lvl="0">
              <a:spcBef>
                <a:spcPts val="0"/>
              </a:spcBef>
            </a:pPr>
            <a:r>
              <a:rPr lang="es-PE" sz="2000" dirty="0"/>
              <a:t>Se extiendan funcionalidades de aplicaciones web existentes basadas en tecnología JSF</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20532423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b="1" dirty="0" smtClean="0"/>
              <a:t>CRITERIOS </a:t>
            </a:r>
            <a:r>
              <a:rPr lang="es-PE" sz="2000" b="1" dirty="0"/>
              <a:t>PARA SERVICIOS DE INTEGRACIÓN </a:t>
            </a:r>
            <a:endParaRPr lang="es-PE" sz="2000" dirty="0"/>
          </a:p>
          <a:p>
            <a:pPr marL="0" indent="0">
              <a:spcBef>
                <a:spcPts val="0"/>
              </a:spcBef>
              <a:buNone/>
            </a:pPr>
            <a:r>
              <a:rPr lang="es-PE" sz="2000" dirty="0"/>
              <a:t>La arquitectura de software para servicios de integración debe aplicarse a servicios que cumplan con alguno de los siguientes criterios:</a:t>
            </a:r>
          </a:p>
          <a:p>
            <a:pPr lvl="0">
              <a:spcBef>
                <a:spcPts val="0"/>
              </a:spcBef>
            </a:pPr>
            <a:r>
              <a:rPr lang="es-PE" sz="2000" dirty="0"/>
              <a:t>Los servicios a implementar son producidos por sistemas del OSCE y serán consumidos por otros sistemas del OSCE.</a:t>
            </a:r>
          </a:p>
          <a:p>
            <a:pPr lvl="0">
              <a:spcBef>
                <a:spcPts val="0"/>
              </a:spcBef>
            </a:pPr>
            <a:r>
              <a:rPr lang="es-PE" sz="2000" dirty="0"/>
              <a:t>Los servicios a implementar son producidos por sistemas del OSCE y serán consumidos por sistemas externos al OSCE</a:t>
            </a:r>
          </a:p>
          <a:p>
            <a:pPr lvl="0">
              <a:spcBef>
                <a:spcPts val="0"/>
              </a:spcBef>
            </a:pPr>
            <a:r>
              <a:rPr lang="es-PE" sz="2000" dirty="0"/>
              <a:t>Los servicios a implementar son producidos por sistemas externos al OSCE y serán consumidos por sistemas del OSCE.</a:t>
            </a:r>
          </a:p>
          <a:p>
            <a:pPr lvl="0">
              <a:spcBef>
                <a:spcPts val="0"/>
              </a:spcBef>
            </a:pPr>
            <a:r>
              <a:rPr lang="es-PE" sz="2000" dirty="0"/>
              <a:t>Los servicios a implementar gestionan los eventos que comunican los diferentes sistemas del OSCE.</a:t>
            </a:r>
          </a:p>
          <a:p>
            <a:pPr lvl="0">
              <a:spcBef>
                <a:spcPts val="0"/>
              </a:spcBef>
            </a:pPr>
            <a:r>
              <a:rPr lang="es-PE" sz="2000" dirty="0"/>
              <a:t>Los servicios a implementar orquestan la sincronización de información de diferentes sistemas del OSCE.</a:t>
            </a:r>
          </a:p>
          <a:p>
            <a:pPr lvl="0">
              <a:spcBef>
                <a:spcPts val="0"/>
              </a:spcBef>
            </a:pPr>
            <a:r>
              <a:rPr lang="es-PE" sz="2000" dirty="0"/>
              <a:t>Los servicios a través del cual se planifica la ejecución de tareas programadas de los diferentes sistemas del OSCE</a:t>
            </a:r>
            <a:r>
              <a:rPr lang="es-PE" sz="2000" dirty="0" smtClean="0"/>
              <a:t>.</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964161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2000" dirty="0" smtClean="0"/>
              <a:t> </a:t>
            </a:r>
            <a:r>
              <a:rPr lang="es-PE" sz="2000" b="1" dirty="0"/>
              <a:t>CRITERIOS PARA MICROSERVICIOS</a:t>
            </a:r>
            <a:endParaRPr lang="es-PE" sz="2000" dirty="0"/>
          </a:p>
          <a:p>
            <a:pPr marL="0" indent="0">
              <a:spcBef>
                <a:spcPts val="0"/>
              </a:spcBef>
              <a:buNone/>
            </a:pPr>
            <a:r>
              <a:rPr lang="es-PE" sz="2000" dirty="0"/>
              <a:t>La arquitectura de software para microservicios debe aplicarse cuando se cumplan algunos de los siguientes criterios:</a:t>
            </a:r>
          </a:p>
          <a:p>
            <a:pPr lvl="0">
              <a:spcBef>
                <a:spcPts val="0"/>
              </a:spcBef>
            </a:pPr>
            <a:r>
              <a:rPr lang="es-PE" sz="2000" dirty="0"/>
              <a:t>Se realizan procesos de migración de sistemas que requieran de actualización tecnológica. </a:t>
            </a:r>
          </a:p>
          <a:p>
            <a:pPr lvl="0">
              <a:spcBef>
                <a:spcPts val="0"/>
              </a:spcBef>
            </a:pPr>
            <a:r>
              <a:rPr lang="es-PE" sz="2000" dirty="0"/>
              <a:t>Las microservicios a implementar son independientes para despliegue de otras softwares de aplicación existentes en el OSCE.</a:t>
            </a:r>
          </a:p>
          <a:p>
            <a:pPr lvl="0">
              <a:spcBef>
                <a:spcPts val="0"/>
              </a:spcBef>
            </a:pPr>
            <a:r>
              <a:rPr lang="es-PE" sz="2000" dirty="0"/>
              <a:t>Se tiene previsto que los microservicios a implementar tendrán un crecimiento y decrecimiento horizontal por la carga operacional a la que serán expuestas.</a:t>
            </a:r>
          </a:p>
          <a:p>
            <a:pPr lvl="0">
              <a:spcBef>
                <a:spcPts val="0"/>
              </a:spcBef>
            </a:pPr>
            <a:r>
              <a:rPr lang="es-PE" sz="2000" dirty="0"/>
              <a:t>Los microservicios a implementar proporcionarán funcionalidad back-</a:t>
            </a:r>
            <a:r>
              <a:rPr lang="es-PE" sz="2000" dirty="0" err="1"/>
              <a:t>end</a:t>
            </a:r>
            <a:r>
              <a:rPr lang="es-PE" sz="2000" dirty="0"/>
              <a:t> para operaciones transaccionales y de búsqueda de los sistemas del OSCE.</a:t>
            </a:r>
          </a:p>
          <a:p>
            <a:pPr marL="0" indent="0">
              <a:spcBef>
                <a:spcPts val="0"/>
              </a:spcBef>
              <a:buNone/>
            </a:pPr>
            <a:r>
              <a:rPr lang="es-PE" sz="2000" b="1" dirty="0"/>
              <a:t> </a:t>
            </a:r>
            <a:endParaRPr lang="es-PE" sz="20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6544128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20" y="1962912"/>
            <a:ext cx="8643998" cy="4761738"/>
          </a:xfrm>
        </p:spPr>
        <p:txBody>
          <a:bodyPr>
            <a:noAutofit/>
          </a:bodyPr>
          <a:lstStyle/>
          <a:p>
            <a:pPr marL="0" indent="0">
              <a:spcBef>
                <a:spcPts val="0"/>
              </a:spcBef>
              <a:buNone/>
            </a:pPr>
            <a:r>
              <a:rPr lang="es-PE" sz="1800" b="1" dirty="0" smtClean="0"/>
              <a:t>CRITERIOS </a:t>
            </a:r>
            <a:r>
              <a:rPr lang="es-PE" sz="1800" b="1" dirty="0"/>
              <a:t>PARA APLICACIONES MÓVILES - NATIVAS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Aceptación que los costos de desarrollo son mayores.</a:t>
            </a:r>
          </a:p>
          <a:p>
            <a:pPr lvl="0">
              <a:spcBef>
                <a:spcPts val="0"/>
              </a:spcBef>
            </a:pPr>
            <a:r>
              <a:rPr lang="es-PE" sz="1800" dirty="0"/>
              <a:t>Se requiere aprovechar los recursos del dispositivo para obtener un alto rendimiento de la aplicación en el dispositivo móvil del usuario</a:t>
            </a:r>
          </a:p>
          <a:p>
            <a:pPr lvl="0">
              <a:spcBef>
                <a:spcPts val="0"/>
              </a:spcBef>
            </a:pPr>
            <a:r>
              <a:rPr lang="es-PE" sz="1800" dirty="0"/>
              <a:t>Requerimientos de sistemas que involucren el aprovechamiento óptimo del hardware del dispositivo.</a:t>
            </a:r>
          </a:p>
          <a:p>
            <a:pPr marL="0" indent="0">
              <a:spcBef>
                <a:spcPts val="0"/>
              </a:spcBef>
              <a:buNone/>
            </a:pPr>
            <a:r>
              <a:rPr lang="es-PE" sz="1800" dirty="0"/>
              <a:t> </a:t>
            </a:r>
          </a:p>
          <a:p>
            <a:pPr marL="0" indent="0">
              <a:spcBef>
                <a:spcPts val="0"/>
              </a:spcBef>
              <a:buNone/>
            </a:pPr>
            <a:r>
              <a:rPr lang="es-PE" sz="1800" b="1" dirty="0"/>
              <a:t>CRITERIOS PARA APLICACIONES MÓVILES - HIBRIDAS</a:t>
            </a:r>
            <a:endParaRPr lang="es-PE" sz="1800" dirty="0"/>
          </a:p>
          <a:p>
            <a:pPr marL="0" indent="0">
              <a:spcBef>
                <a:spcPts val="0"/>
              </a:spcBef>
              <a:buNone/>
            </a:pPr>
            <a:r>
              <a:rPr lang="es-PE" sz="1800" dirty="0"/>
              <a:t>Para el desarrollo de aplicaciones web con la propuesta de arquitectura de software se debe evaluar si como mínimo se cumple con los siguientes criterios:</a:t>
            </a:r>
          </a:p>
          <a:p>
            <a:pPr lvl="0">
              <a:spcBef>
                <a:spcPts val="0"/>
              </a:spcBef>
            </a:pPr>
            <a:r>
              <a:rPr lang="es-PE" sz="1800" dirty="0"/>
              <a:t>Aprovechar que una solo implementación sea desplegable en más de una plataforma.</a:t>
            </a:r>
          </a:p>
          <a:p>
            <a:pPr lvl="0">
              <a:spcBef>
                <a:spcPts val="0"/>
              </a:spcBef>
            </a:pPr>
            <a:r>
              <a:rPr lang="es-PE" sz="1800" dirty="0"/>
              <a:t>Se requiere rendimiento de gama media</a:t>
            </a:r>
          </a:p>
          <a:p>
            <a:pPr lvl="0">
              <a:spcBef>
                <a:spcPts val="0"/>
              </a:spcBef>
            </a:pPr>
            <a:r>
              <a:rPr lang="es-PE" sz="1800" dirty="0"/>
              <a:t>Funcionalidades principales basadas en intercambio de información con servicios back-</a:t>
            </a:r>
            <a:r>
              <a:rPr lang="es-PE" sz="1800" dirty="0" err="1"/>
              <a:t>end</a:t>
            </a:r>
            <a:endParaRPr lang="es-PE" sz="1800" dirty="0"/>
          </a:p>
          <a:p>
            <a:pPr lvl="0">
              <a:spcBef>
                <a:spcPts val="0"/>
              </a:spcBef>
            </a:pPr>
            <a:r>
              <a:rPr lang="es-PE" sz="1800" dirty="0"/>
              <a:t>Se requiere que la estandarizar las capacidades de la aplicación en las diferentes plataformas destino </a:t>
            </a:r>
          </a:p>
          <a:p>
            <a:pPr lvl="0">
              <a:spcBef>
                <a:spcPts val="0"/>
              </a:spcBef>
            </a:pPr>
            <a:r>
              <a:rPr lang="es-PE" sz="1800" dirty="0"/>
              <a:t>Se cuenta con personal multidisciplinario para dar soporte a las </a:t>
            </a:r>
            <a:r>
              <a:rPr lang="es-PE" sz="1800" dirty="0" smtClean="0"/>
              <a:t>aplicaciones</a:t>
            </a:r>
            <a:endParaRPr lang="es-PE" sz="1800" dirty="0"/>
          </a:p>
        </p:txBody>
      </p:sp>
      <p:sp>
        <p:nvSpPr>
          <p:cNvPr id="4" name="Marcador de texto 3"/>
          <p:cNvSpPr>
            <a:spLocks noGrp="1"/>
          </p:cNvSpPr>
          <p:nvPr>
            <p:ph type="body" sz="quarter" idx="13"/>
          </p:nvPr>
        </p:nvSpPr>
        <p:spPr/>
        <p:txBody>
          <a:bodyPr>
            <a:normAutofit fontScale="92500" lnSpcReduction="10000"/>
          </a:bodyPr>
          <a:lstStyle/>
          <a:p>
            <a:pPr marL="0" indent="0"/>
            <a:r>
              <a:rPr lang="es-ES" dirty="0" smtClean="0"/>
              <a:t>CRITERIOS </a:t>
            </a:r>
            <a:r>
              <a:rPr lang="es-ES" dirty="0"/>
              <a:t>PARA DETERMINAR LA VIABILIDAD DE APLICACIÓN DE LA ARQUITECTURA DE SOFTWARE PROPUESTA</a:t>
            </a:r>
            <a:endParaRPr lang="es-PE" dirty="0"/>
          </a:p>
          <a:p>
            <a:endParaRPr lang="es-PE" dirty="0"/>
          </a:p>
        </p:txBody>
      </p:sp>
      <p:sp>
        <p:nvSpPr>
          <p:cNvPr id="2" name="Título 1"/>
          <p:cNvSpPr>
            <a:spLocks noGrp="1"/>
          </p:cNvSpPr>
          <p:nvPr>
            <p:ph type="title"/>
          </p:nvPr>
        </p:nvSpPr>
        <p:spPr/>
        <p:txBody>
          <a:bodyPr/>
          <a:lstStyle/>
          <a:p>
            <a:r>
              <a:rPr lang="es-ES" dirty="0"/>
              <a:t>Propuesta de la visión de arquitecturas de software para el OSCE</a:t>
            </a:r>
            <a:endParaRPr lang="es-PE" dirty="0"/>
          </a:p>
        </p:txBody>
      </p:sp>
    </p:spTree>
    <p:extLst>
      <p:ext uri="{BB962C8B-B14F-4D97-AF65-F5344CB8AC3E}">
        <p14:creationId xmlns:p14="http://schemas.microsoft.com/office/powerpoint/2010/main" val="1710008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lvl="0" algn="just"/>
            <a:r>
              <a:rPr lang="es-PE" sz="2000" dirty="0"/>
              <a:t>Se ha identificado la utilización de </a:t>
            </a:r>
            <a:r>
              <a:rPr lang="es-PE" sz="2000" dirty="0" smtClean="0"/>
              <a:t>software/tecnologías /</a:t>
            </a:r>
            <a:r>
              <a:rPr lang="es-PE" sz="2000" dirty="0" err="1" smtClean="0"/>
              <a:t>frameworks</a:t>
            </a:r>
            <a:r>
              <a:rPr lang="es-PE" sz="2000" dirty="0" smtClean="0"/>
              <a:t> </a:t>
            </a:r>
            <a:r>
              <a:rPr lang="es-PE" sz="2000" dirty="0"/>
              <a:t>que dificultan </a:t>
            </a:r>
            <a:r>
              <a:rPr lang="es-PE" sz="2000" dirty="0" smtClean="0"/>
              <a:t>incorporar estándares </a:t>
            </a:r>
            <a:r>
              <a:rPr lang="es-PE" sz="2000" dirty="0"/>
              <a:t>y/o técnicas y/o </a:t>
            </a:r>
            <a:r>
              <a:rPr lang="es-PE" sz="2000" dirty="0" smtClean="0"/>
              <a:t>especificaciones:</a:t>
            </a:r>
            <a:endParaRPr lang="es-PE" sz="2000" dirty="0"/>
          </a:p>
        </p:txBody>
      </p:sp>
      <p:sp>
        <p:nvSpPr>
          <p:cNvPr id="3" name="Marcador de texto 2"/>
          <p:cNvSpPr>
            <a:spLocks noGrp="1"/>
          </p:cNvSpPr>
          <p:nvPr>
            <p:ph type="body" sz="quarter" idx="13"/>
          </p:nvPr>
        </p:nvSpPr>
        <p:spPr/>
        <p:txBody>
          <a:bodyPr/>
          <a:lstStyle/>
          <a:p>
            <a:r>
              <a:rPr lang="es-PE" dirty="0" smtClean="0"/>
              <a:t>Análisis de la arquitectura de software actual</a:t>
            </a:r>
            <a:endParaRPr lang="es-PE" dirty="0"/>
          </a:p>
        </p:txBody>
      </p:sp>
      <p:sp>
        <p:nvSpPr>
          <p:cNvPr id="4" name="Título 3"/>
          <p:cNvSpPr>
            <a:spLocks noGrp="1"/>
          </p:cNvSpPr>
          <p:nvPr>
            <p:ph type="title"/>
          </p:nvPr>
        </p:nvSpPr>
        <p:spPr/>
        <p:txBody>
          <a:bodyPr/>
          <a:lstStyle/>
          <a:p>
            <a:r>
              <a:rPr lang="es-PE" dirty="0"/>
              <a:t>Diagnóstico de las arquitecturas de software</a:t>
            </a:r>
          </a:p>
        </p:txBody>
      </p:sp>
      <p:graphicFrame>
        <p:nvGraphicFramePr>
          <p:cNvPr id="5" name="Tabla 4"/>
          <p:cNvGraphicFramePr>
            <a:graphicFrameLocks noGrp="1"/>
          </p:cNvGraphicFramePr>
          <p:nvPr>
            <p:extLst>
              <p:ext uri="{D42A27DB-BD31-4B8C-83A1-F6EECF244321}">
                <p14:modId xmlns:p14="http://schemas.microsoft.com/office/powerpoint/2010/main" val="2125880279"/>
              </p:ext>
            </p:extLst>
          </p:nvPr>
        </p:nvGraphicFramePr>
        <p:xfrm>
          <a:off x="97536" y="2609086"/>
          <a:ext cx="8948928" cy="4115562"/>
        </p:xfrm>
        <a:graphic>
          <a:graphicData uri="http://schemas.openxmlformats.org/drawingml/2006/table">
            <a:tbl>
              <a:tblPr firstRow="1" firstCol="1" bandRow="1">
                <a:tableStyleId>{5C22544A-7EE6-4342-B048-85BDC9FD1C3A}</a:tableStyleId>
              </a:tblPr>
              <a:tblGrid>
                <a:gridCol w="1427549"/>
                <a:gridCol w="7521379"/>
              </a:tblGrid>
              <a:tr h="196425">
                <a:tc>
                  <a:txBody>
                    <a:bodyPr/>
                    <a:lstStyle/>
                    <a:p>
                      <a:pPr marL="457200" algn="ctr">
                        <a:spcBef>
                          <a:spcPts val="600"/>
                        </a:spcBef>
                        <a:spcAft>
                          <a:spcPts val="0"/>
                        </a:spcAft>
                      </a:pPr>
                      <a:r>
                        <a:rPr lang="es-PE" sz="1050" dirty="0">
                          <a:effectLst/>
                        </a:rPr>
                        <a:t>PRODUCTO</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c>
                  <a:txBody>
                    <a:bodyPr/>
                    <a:lstStyle/>
                    <a:p>
                      <a:pPr marL="457200" algn="ctr">
                        <a:spcBef>
                          <a:spcPts val="600"/>
                        </a:spcBef>
                        <a:spcAft>
                          <a:spcPts val="0"/>
                        </a:spcAft>
                      </a:pPr>
                      <a:r>
                        <a:rPr lang="es-PE" sz="1050">
                          <a:effectLst/>
                        </a:rPr>
                        <a:t>DIFICULTAD</a:t>
                      </a:r>
                      <a:endParaRPr lang="es-PE" sz="105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nchor="ctr"/>
                </a:tc>
              </a:tr>
              <a:tr h="682809">
                <a:tc>
                  <a:txBody>
                    <a:bodyPr/>
                    <a:lstStyle/>
                    <a:p>
                      <a:pPr marL="85725" indent="0" algn="just">
                        <a:spcAft>
                          <a:spcPts val="0"/>
                        </a:spcAft>
                      </a:pPr>
                      <a:r>
                        <a:rPr lang="es-PE" sz="1050" dirty="0" err="1">
                          <a:effectLst/>
                        </a:rPr>
                        <a:t>Primefaces</a:t>
                      </a:r>
                      <a:r>
                        <a:rPr lang="es-PE" sz="1050" dirty="0">
                          <a:effectLst/>
                        </a:rPr>
                        <a:t> 3.5</a:t>
                      </a:r>
                      <a:endParaRPr lang="es-PE" sz="1050" dirty="0">
                        <a:effectLst/>
                        <a:latin typeface="Arial" panose="020B0604020202020204" pitchFamily="34" charset="0"/>
                        <a:ea typeface="MS Mincho" panose="02020609040205080304" pitchFamily="49" charset="-128"/>
                        <a:cs typeface="Times New Roman" panose="02020603050405020304" pitchFamily="18" charset="0"/>
                      </a:endParaRPr>
                    </a:p>
                  </a:txBody>
                  <a:tcPr marL="51164" marR="51164" marT="0" marB="0"/>
                </a:tc>
                <a:tc>
                  <a:txBody>
                    <a:bodyPr/>
                    <a:lstStyle/>
                    <a:p>
                      <a:pPr marL="0" indent="0" algn="just">
                        <a:spcBef>
                          <a:spcPts val="600"/>
                        </a:spcBef>
                        <a:spcAft>
                          <a:spcPts val="0"/>
                        </a:spcAft>
                      </a:pPr>
                      <a:r>
                        <a:rPr lang="es-PE" sz="1050" dirty="0">
                          <a:effectLst/>
                        </a:rPr>
                        <a:t>No permite implementar el diseño web responsivo.</a:t>
                      </a:r>
                    </a:p>
                    <a:p>
                      <a:pPr marL="0" indent="0" algn="just">
                        <a:spcBef>
                          <a:spcPts val="600"/>
                        </a:spcBef>
                        <a:spcAft>
                          <a:spcPts val="0"/>
                        </a:spcAft>
                      </a:pPr>
                      <a:r>
                        <a:rPr lang="es-PE" sz="1050" dirty="0">
                          <a:effectLst/>
                        </a:rPr>
                        <a:t>Soporta JSF 2.0 siendo la versión vigente JSF 2.2 que entre otras funcionalidades incorpora la gestión de flujo de formularios, soporte a </a:t>
                      </a:r>
                      <a:r>
                        <a:rPr lang="es-PE" sz="1050" dirty="0" err="1">
                          <a:effectLst/>
                        </a:rPr>
                        <a:t>multiplantillas</a:t>
                      </a:r>
                      <a:r>
                        <a:rPr lang="es-PE" sz="1050" dirty="0">
                          <a:effectLst/>
                        </a:rPr>
                        <a:t>, integración a HTML 5</a:t>
                      </a:r>
                      <a:r>
                        <a:rPr lang="es-PE" sz="1050" dirty="0" smtClean="0">
                          <a:effectLst/>
                        </a:rPr>
                        <a:t>.</a:t>
                      </a:r>
                      <a:endParaRPr lang="es-PE" sz="1050" dirty="0">
                        <a:effectLst/>
                      </a:endParaRPr>
                    </a:p>
                  </a:txBody>
                  <a:tcPr marL="51164" marR="51164" marT="0" marB="0"/>
                </a:tc>
              </a:tr>
              <a:tr h="68280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IceFaces 1.8</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No permite implementar el diseño web responsivo.</a:t>
                      </a:r>
                    </a:p>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Soporta JSF 1.2 siendo la versión vigente JSF 2.1 entre otras funcionalidades incorpora la gestión de flujo de formularios, soporte a </a:t>
                      </a:r>
                      <a:r>
                        <a:rPr lang="es-PE" sz="1050" kern="1200" dirty="0" err="1">
                          <a:solidFill>
                            <a:schemeClr val="dk1"/>
                          </a:solidFill>
                          <a:effectLst/>
                          <a:latin typeface="+mn-lt"/>
                          <a:ea typeface="+mn-ea"/>
                          <a:cs typeface="+mn-cs"/>
                        </a:rPr>
                        <a:t>multiplantillas</a:t>
                      </a:r>
                      <a:r>
                        <a:rPr lang="es-PE" sz="1050" kern="1200" dirty="0">
                          <a:solidFill>
                            <a:schemeClr val="dk1"/>
                          </a:solidFill>
                          <a:effectLst/>
                          <a:latin typeface="+mn-lt"/>
                          <a:ea typeface="+mn-ea"/>
                          <a:cs typeface="+mn-cs"/>
                        </a:rPr>
                        <a:t>, integración a HTML 5</a:t>
                      </a:r>
                      <a:r>
                        <a:rPr lang="es-PE" sz="1050" kern="1200" dirty="0" smtClean="0">
                          <a:solidFill>
                            <a:schemeClr val="dk1"/>
                          </a:solidFill>
                          <a:effectLst/>
                          <a:latin typeface="+mn-lt"/>
                          <a:ea typeface="+mn-ea"/>
                          <a:cs typeface="+mn-cs"/>
                        </a:rPr>
                        <a:t>.</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Hibernate 3.6.6</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Da soporte a JPA 1.0 siendo la versión vigente JPA 2.1 entre otras funcionalidades mejora las implementaciones de conversores, actualización en lote, utilización de procedimientos almacenados, contextos persistentes </a:t>
                      </a:r>
                      <a:r>
                        <a:rPr lang="es-PE" sz="1050" kern="1200" dirty="0" smtClean="0">
                          <a:solidFill>
                            <a:schemeClr val="dk1"/>
                          </a:solidFill>
                          <a:effectLst/>
                          <a:latin typeface="+mn-lt"/>
                          <a:ea typeface="+mn-ea"/>
                          <a:cs typeface="+mn-cs"/>
                        </a:rPr>
                        <a:t>asíncronos</a:t>
                      </a:r>
                      <a:endParaRPr lang="es-PE" sz="1050" kern="1200" dirty="0">
                        <a:solidFill>
                          <a:schemeClr val="dk1"/>
                        </a:solidFill>
                        <a:effectLst/>
                        <a:latin typeface="+mn-lt"/>
                        <a:ea typeface="+mn-ea"/>
                        <a:cs typeface="+mn-cs"/>
                      </a:endParaRPr>
                    </a:p>
                  </a:txBody>
                  <a:tcPr marL="51164" marR="51164" marT="0" marB="0"/>
                </a:tc>
              </a:tr>
              <a:tr h="589274">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Servlet 2.4, 2.5</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a:solidFill>
                            <a:schemeClr val="dk1"/>
                          </a:solidFill>
                          <a:effectLst/>
                          <a:latin typeface="+mn-lt"/>
                          <a:ea typeface="+mn-ea"/>
                          <a:cs typeface="+mn-cs"/>
                        </a:rPr>
                        <a:t>Se utilizan </a:t>
                      </a:r>
                      <a:r>
                        <a:rPr lang="es-PE" sz="1050" kern="1200" dirty="0" err="1">
                          <a:solidFill>
                            <a:schemeClr val="dk1"/>
                          </a:solidFill>
                          <a:effectLst/>
                          <a:latin typeface="+mn-lt"/>
                          <a:ea typeface="+mn-ea"/>
                          <a:cs typeface="+mn-cs"/>
                        </a:rPr>
                        <a:t>Servlets</a:t>
                      </a:r>
                      <a:r>
                        <a:rPr lang="es-PE" sz="1050" kern="1200" dirty="0">
                          <a:solidFill>
                            <a:schemeClr val="dk1"/>
                          </a:solidFill>
                          <a:effectLst/>
                          <a:latin typeface="+mn-lt"/>
                          <a:ea typeface="+mn-ea"/>
                          <a:cs typeface="+mn-cs"/>
                        </a:rPr>
                        <a:t> 2.4 y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siento la versión vigente </a:t>
                      </a:r>
                      <a:r>
                        <a:rPr lang="es-PE" sz="1050" kern="1200" dirty="0" err="1">
                          <a:solidFill>
                            <a:schemeClr val="dk1"/>
                          </a:solidFill>
                          <a:effectLst/>
                          <a:latin typeface="+mn-lt"/>
                          <a:ea typeface="+mn-ea"/>
                          <a:cs typeface="+mn-cs"/>
                        </a:rPr>
                        <a:t>Servler</a:t>
                      </a:r>
                      <a:r>
                        <a:rPr lang="es-PE" sz="1050" kern="1200" dirty="0">
                          <a:solidFill>
                            <a:schemeClr val="dk1"/>
                          </a:solidFill>
                          <a:effectLst/>
                          <a:latin typeface="+mn-lt"/>
                          <a:ea typeface="+mn-ea"/>
                          <a:cs typeface="+mn-cs"/>
                        </a:rPr>
                        <a:t> 3.1,el cual entre otros permite mejorar la gestión de comunicación de HTTP entre el cliente y el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y con técnicas como Non-</a:t>
                      </a:r>
                      <a:r>
                        <a:rPr lang="es-PE" sz="1050" kern="1200" dirty="0" err="1">
                          <a:solidFill>
                            <a:schemeClr val="dk1"/>
                          </a:solidFill>
                          <a:effectLst/>
                          <a:latin typeface="+mn-lt"/>
                          <a:ea typeface="+mn-ea"/>
                          <a:cs typeface="+mn-cs"/>
                        </a:rPr>
                        <a:t>blocking</a:t>
                      </a:r>
                      <a:r>
                        <a:rPr lang="es-PE" sz="1050" kern="1200" dirty="0">
                          <a:solidFill>
                            <a:schemeClr val="dk1"/>
                          </a:solidFill>
                          <a:effectLst/>
                          <a:latin typeface="+mn-lt"/>
                          <a:ea typeface="+mn-ea"/>
                          <a:cs typeface="+mn-cs"/>
                        </a:rPr>
                        <a:t> IO mejora el desempeño en aplicaciones altamente </a:t>
                      </a:r>
                      <a:r>
                        <a:rPr lang="es-PE" sz="1050" kern="1200" dirty="0" err="1">
                          <a:solidFill>
                            <a:schemeClr val="dk1"/>
                          </a:solidFill>
                          <a:effectLst/>
                          <a:latin typeface="+mn-lt"/>
                          <a:ea typeface="+mn-ea"/>
                          <a:cs typeface="+mn-cs"/>
                        </a:rPr>
                        <a:t>concurrrentes</a:t>
                      </a:r>
                      <a:endParaRPr lang="es-PE" sz="1050" kern="1200" dirty="0">
                        <a:solidFill>
                          <a:schemeClr val="dk1"/>
                        </a:solidFill>
                        <a:effectLst/>
                        <a:latin typeface="+mn-lt"/>
                        <a:ea typeface="+mn-ea"/>
                        <a:cs typeface="+mn-cs"/>
                      </a:endParaRPr>
                    </a:p>
                  </a:txBody>
                  <a:tcPr marL="51164" marR="51164" marT="0" marB="0"/>
                </a:tc>
              </a:tr>
              <a:tr h="392849">
                <a:tc>
                  <a:txBody>
                    <a:bodyPr/>
                    <a:lstStyle/>
                    <a:p>
                      <a:pPr marL="85725" indent="0" algn="just" defTabSz="914400" rtl="0" eaLnBrk="1" latinLnBrk="0" hangingPunct="1">
                        <a:spcAft>
                          <a:spcPts val="0"/>
                        </a:spcAft>
                      </a:pPr>
                      <a:r>
                        <a:rPr lang="es-PE" sz="1050" b="1" kern="1200">
                          <a:solidFill>
                            <a:schemeClr val="lt1"/>
                          </a:solidFill>
                          <a:effectLst/>
                          <a:latin typeface="+mn-lt"/>
                          <a:ea typeface="+mn-ea"/>
                          <a:cs typeface="+mn-cs"/>
                        </a:rPr>
                        <a:t>Apache Http Server 2.0.x</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smtClean="0">
                          <a:solidFill>
                            <a:schemeClr val="dk1"/>
                          </a:solidFill>
                          <a:effectLst/>
                          <a:latin typeface="+mn-lt"/>
                          <a:ea typeface="+mn-ea"/>
                          <a:cs typeface="+mn-cs"/>
                        </a:rPr>
                        <a:t>Apache Http Server 2.0.x tiene </a:t>
                      </a:r>
                      <a:r>
                        <a:rPr lang="es-PE" sz="1050" kern="1200" dirty="0">
                          <a:solidFill>
                            <a:schemeClr val="dk1"/>
                          </a:solidFill>
                          <a:effectLst/>
                          <a:latin typeface="+mn-lt"/>
                          <a:ea typeface="+mn-ea"/>
                          <a:cs typeface="+mn-cs"/>
                        </a:rPr>
                        <a:t>ultima liberación 02/07/2013, la versión menor más actualizada es Apache Http Server 2.4.x que incorpora mejoras en lo relacionado SSL y desempeño a entorno de alta concurrencia.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3.2.5</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3.2.x tiene ultima liberación 02/03/2006 y da soporte a j2ee 1.3 (JDK 1.3, JSP 1.2, EJB 2.0, Servlet 2.3, JMS 1.0, JDBC 2.0, etc.), tecnología descontinuada.</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a:solidFill>
                            <a:schemeClr val="lt1"/>
                          </a:solidFill>
                          <a:effectLst/>
                          <a:latin typeface="+mn-lt"/>
                          <a:ea typeface="+mn-ea"/>
                          <a:cs typeface="+mn-cs"/>
                        </a:rPr>
                        <a:t>JBoss AS 6.1</a:t>
                      </a:r>
                    </a:p>
                  </a:txBody>
                  <a:tcPr marL="51164" marR="51164" marT="0" marB="0"/>
                </a:tc>
                <a:tc>
                  <a:txBody>
                    <a:bodyPr/>
                    <a:lstStyle/>
                    <a:p>
                      <a:pPr marL="0" indent="0" algn="just" defTabSz="914400" rtl="0" eaLnBrk="1" latinLnBrk="0" hangingPunct="1">
                        <a:spcBef>
                          <a:spcPts val="600"/>
                        </a:spcBef>
                        <a:spcAft>
                          <a:spcPts val="0"/>
                        </a:spcAft>
                      </a:pPr>
                      <a:r>
                        <a:rPr lang="es-PE" sz="1050" kern="1200">
                          <a:solidFill>
                            <a:schemeClr val="dk1"/>
                          </a:solidFill>
                          <a:effectLst/>
                          <a:latin typeface="+mn-lt"/>
                          <a:ea typeface="+mn-ea"/>
                          <a:cs typeface="+mn-cs"/>
                        </a:rPr>
                        <a:t>JBoss 6.1.x tiene ultima liberación 16/08/2011 y da soporte a java EE 6 (JDK 1.6, JSF 2.0, JSP 2.2, EJB 3.1, Servlet 3.0, JMS 1.1, JPA 2.0, etc.), la versión actual de java EE es la 7.</a:t>
                      </a:r>
                    </a:p>
                  </a:txBody>
                  <a:tcPr marL="51164" marR="51164" marT="0" marB="0"/>
                </a:tc>
              </a:tr>
              <a:tr h="392849">
                <a:tc>
                  <a:txBody>
                    <a:bodyPr/>
                    <a:lstStyle/>
                    <a:p>
                      <a:pPr marL="85725" indent="0" algn="just" defTabSz="914400" rtl="0" eaLnBrk="1" latinLnBrk="0" hangingPunct="1">
                        <a:spcBef>
                          <a:spcPts val="600"/>
                        </a:spcBef>
                        <a:spcAft>
                          <a:spcPts val="0"/>
                        </a:spcAft>
                      </a:pPr>
                      <a:r>
                        <a:rPr lang="es-PE" sz="1050" b="1" kern="1200" dirty="0" err="1">
                          <a:solidFill>
                            <a:schemeClr val="lt1"/>
                          </a:solidFill>
                          <a:effectLst/>
                          <a:latin typeface="+mn-lt"/>
                          <a:ea typeface="+mn-ea"/>
                          <a:cs typeface="+mn-cs"/>
                        </a:rPr>
                        <a:t>Weblogic</a:t>
                      </a:r>
                      <a:r>
                        <a:rPr lang="es-PE" sz="1050" b="1" kern="1200" dirty="0">
                          <a:solidFill>
                            <a:schemeClr val="lt1"/>
                          </a:solidFill>
                          <a:effectLst/>
                          <a:latin typeface="+mn-lt"/>
                          <a:ea typeface="+mn-ea"/>
                          <a:cs typeface="+mn-cs"/>
                        </a:rPr>
                        <a:t> Server 11g</a:t>
                      </a:r>
                    </a:p>
                  </a:txBody>
                  <a:tcPr marL="51164" marR="51164" marT="0" marB="0"/>
                </a:tc>
                <a:tc>
                  <a:txBody>
                    <a:bodyPr/>
                    <a:lstStyle/>
                    <a:p>
                      <a:pPr marL="0" indent="0" algn="just" defTabSz="914400" rtl="0" eaLnBrk="1" latinLnBrk="0" hangingPunct="1">
                        <a:spcBef>
                          <a:spcPts val="600"/>
                        </a:spcBef>
                        <a:spcAft>
                          <a:spcPts val="0"/>
                        </a:spcAft>
                      </a:pPr>
                      <a:r>
                        <a:rPr lang="es-PE" sz="1050" kern="1200" dirty="0" err="1">
                          <a:solidFill>
                            <a:schemeClr val="dk1"/>
                          </a:solidFill>
                          <a:effectLst/>
                          <a:latin typeface="+mn-lt"/>
                          <a:ea typeface="+mn-ea"/>
                          <a:cs typeface="+mn-cs"/>
                        </a:rPr>
                        <a:t>Weblogic</a:t>
                      </a:r>
                      <a:r>
                        <a:rPr lang="es-PE" sz="1050" kern="1200" dirty="0">
                          <a:solidFill>
                            <a:schemeClr val="dk1"/>
                          </a:solidFill>
                          <a:effectLst/>
                          <a:latin typeface="+mn-lt"/>
                          <a:ea typeface="+mn-ea"/>
                          <a:cs typeface="+mn-cs"/>
                        </a:rPr>
                        <a:t> Server 11g tiene ultima liberación 26/02/2012 y da soporte a java EE 5 (JDK 1.6, JSF 1.2, JSP 2.1, EJB 3.0, </a:t>
                      </a:r>
                      <a:r>
                        <a:rPr lang="es-PE" sz="1050" kern="1200" dirty="0" err="1">
                          <a:solidFill>
                            <a:schemeClr val="dk1"/>
                          </a:solidFill>
                          <a:effectLst/>
                          <a:latin typeface="+mn-lt"/>
                          <a:ea typeface="+mn-ea"/>
                          <a:cs typeface="+mn-cs"/>
                        </a:rPr>
                        <a:t>Servlet</a:t>
                      </a:r>
                      <a:r>
                        <a:rPr lang="es-PE" sz="1050" kern="1200" dirty="0">
                          <a:solidFill>
                            <a:schemeClr val="dk1"/>
                          </a:solidFill>
                          <a:effectLst/>
                          <a:latin typeface="+mn-lt"/>
                          <a:ea typeface="+mn-ea"/>
                          <a:cs typeface="+mn-cs"/>
                        </a:rPr>
                        <a:t> 2.5, JMS 1.1, JPA 1.0, etc.), la versión actual de java EE es la 7.</a:t>
                      </a:r>
                    </a:p>
                  </a:txBody>
                  <a:tcPr marL="51164" marR="51164" marT="0" marB="0"/>
                </a:tc>
              </a:tr>
            </a:tbl>
          </a:graphicData>
        </a:graphic>
      </p:graphicFrame>
    </p:spTree>
    <p:extLst>
      <p:ext uri="{BB962C8B-B14F-4D97-AF65-F5344CB8AC3E}">
        <p14:creationId xmlns:p14="http://schemas.microsoft.com/office/powerpoint/2010/main" val="1328584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PE"/>
          </a:p>
        </p:txBody>
      </p:sp>
      <p:sp>
        <p:nvSpPr>
          <p:cNvPr id="5" name="4 CuadroTexto"/>
          <p:cNvSpPr txBox="1"/>
          <p:nvPr/>
        </p:nvSpPr>
        <p:spPr>
          <a:xfrm>
            <a:off x="642910" y="2500306"/>
            <a:ext cx="7858180" cy="1500198"/>
          </a:xfrm>
          <a:prstGeom prst="rect">
            <a:avLst/>
          </a:prstGeom>
        </p:spPr>
        <p:txBody>
          <a:bodyPr vert="horz" wrap="square" lIns="91440" tIns="45720" rIns="91440" bIns="45720" rtlCol="0" anchor="ctr">
            <a:noAutofit/>
          </a:bodyPr>
          <a:lstStyle/>
          <a:p>
            <a:pPr algn="ctr">
              <a:spcBef>
                <a:spcPct val="0"/>
              </a:spcBef>
            </a:pPr>
            <a:r>
              <a:rPr lang="es-ES" sz="4000" dirty="0" smtClean="0"/>
              <a:t>PROPUESTA </a:t>
            </a:r>
            <a:r>
              <a:rPr lang="es-ES" sz="4000" dirty="0"/>
              <a:t>DE LA VISIÓN DE ARQUITECTURAS DE SOFTWARE PARA EL OSCE</a:t>
            </a:r>
            <a:endParaRPr lang="es-PE" sz="4000" dirty="0" smtClean="0"/>
          </a:p>
        </p:txBody>
      </p:sp>
    </p:spTree>
    <p:extLst>
      <p:ext uri="{BB962C8B-B14F-4D97-AF65-F5344CB8AC3E}">
        <p14:creationId xmlns:p14="http://schemas.microsoft.com/office/powerpoint/2010/main" val="2669602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62500" lnSpcReduction="20000"/>
          </a:bodyPr>
          <a:lstStyle/>
          <a:p>
            <a:pPr lvl="0"/>
            <a:r>
              <a:rPr lang="es-PE" dirty="0"/>
              <a:t>La información de los usuarios del OSCE está distribuida en múltiples sistemas esto obliga a los usuario a interactuar con diferentes softwares de aplicación sean estas aplicaciones de registro o de consulta de información.</a:t>
            </a:r>
          </a:p>
          <a:p>
            <a:pPr lvl="0"/>
            <a:r>
              <a:rPr lang="es-PE" dirty="0"/>
              <a:t>Los softwares de aplicación que incorporan funcionalidades de búsqueda de los sistemas del OSCE como el SEACE suelen presentar inconvenientes de tiempos de respuesta en temporadas donde se incrementa las consultas que realizan los usuarios.</a:t>
            </a:r>
          </a:p>
          <a:p>
            <a:pPr lvl="0"/>
            <a:r>
              <a:rPr lang="es-PE" dirty="0"/>
              <a:t>Se debe mejorar la interacción en funcionalidades de consultas y/o búsquedas las cuales están diseñadas para que el usuario ingrese valores para cada atributo con el que va buscar y/o consultar, este diseño debe simplificarse para que con un solo valor el usuario pueda realizar una búsqueda general en diferentes atributos.</a:t>
            </a:r>
          </a:p>
          <a:p>
            <a:pPr lvl="0"/>
            <a:r>
              <a:rPr lang="es-PE" dirty="0"/>
              <a:t>Existen usuarios que tienen diferentes credenciales en diferentes sistemas del OSCE y/o que con una credencial deben autenticarse en diferentes softwares de aplicación, es necesario que con un solo proceso de autenticación el usuario pueda ingresar a Los softwares de aplicación que conforman todos los sistemas del OSCE.</a:t>
            </a:r>
          </a:p>
          <a:p>
            <a:pPr lvl="0"/>
            <a:r>
              <a:rPr lang="es-PE" dirty="0"/>
              <a:t>Aplicaciones web del OSCE como el RNP v4 son dependientes del navegador internet </a:t>
            </a:r>
            <a:r>
              <a:rPr lang="es-PE" dirty="0" err="1"/>
              <a:t>explorer</a:t>
            </a:r>
            <a:r>
              <a:rPr lang="es-PE" dirty="0"/>
              <a:t>, esto perjudica a los usuarios que acceden a los sistemas del OSCE desde dispositivos donde no se pueden hacer uso de internet </a:t>
            </a:r>
            <a:r>
              <a:rPr lang="es-PE" dirty="0" err="1"/>
              <a:t>explorer</a:t>
            </a:r>
            <a:r>
              <a:rPr lang="es-PE" dirty="0"/>
              <a:t> como el caso de los dispositivos móviles o dispositivos de escritorio con versiones de Windows actualizados. </a:t>
            </a:r>
          </a:p>
          <a:p>
            <a:pPr lvl="0"/>
            <a:r>
              <a:rPr lang="es-PE" dirty="0"/>
              <a:t>Las aplicaciones web del OSCE no tienen un diseño web responsivo que permita al usuario interactuar a través de diferentes dispositivos de escritorio y móviles.</a:t>
            </a:r>
          </a:p>
          <a:p>
            <a:endParaRPr lang="es-PE" dirty="0"/>
          </a:p>
        </p:txBody>
      </p:sp>
      <p:sp>
        <p:nvSpPr>
          <p:cNvPr id="3" name="Marcador de texto 2"/>
          <p:cNvSpPr>
            <a:spLocks noGrp="1"/>
          </p:cNvSpPr>
          <p:nvPr>
            <p:ph type="body" sz="quarter" idx="13"/>
          </p:nvPr>
        </p:nvSpPr>
        <p:spPr/>
        <p:txBody>
          <a:bodyPr>
            <a:normAutofit/>
          </a:bodyPr>
          <a:lstStyle/>
          <a:p>
            <a:r>
              <a:rPr lang="es-PE" dirty="0" smtClean="0"/>
              <a:t>Descripción de problemas - </a:t>
            </a:r>
            <a:r>
              <a:rPr lang="es-ES" dirty="0" err="1" smtClean="0"/>
              <a:t>Stakeholders</a:t>
            </a:r>
            <a:r>
              <a:rPr lang="es-ES" dirty="0" smtClean="0"/>
              <a:t> </a:t>
            </a:r>
            <a:r>
              <a:rPr lang="es-ES" dirty="0"/>
              <a:t>y sus preocupaciones</a:t>
            </a:r>
            <a:endParaRPr lang="es-PE" dirty="0"/>
          </a:p>
        </p:txBody>
      </p:sp>
      <p:sp>
        <p:nvSpPr>
          <p:cNvPr id="4" name="Título 3"/>
          <p:cNvSpPr>
            <a:spLocks noGrp="1"/>
          </p:cNvSpPr>
          <p:nvPr>
            <p:ph type="title"/>
          </p:nvPr>
        </p:nvSpPr>
        <p:spPr/>
        <p:txBody>
          <a:bodyPr/>
          <a:lstStyle/>
          <a:p>
            <a:pPr>
              <a:tabLst>
                <a:tab pos="4217988" algn="l"/>
              </a:tabLst>
            </a:pPr>
            <a:r>
              <a:rPr lang="es-ES" dirty="0"/>
              <a:t>Propuesta de la visión de arquitecturas de software para el OSCE</a:t>
            </a:r>
            <a:endParaRPr lang="es-PE" dirty="0"/>
          </a:p>
        </p:txBody>
      </p:sp>
    </p:spTree>
    <p:extLst>
      <p:ext uri="{BB962C8B-B14F-4D97-AF65-F5344CB8AC3E}">
        <p14:creationId xmlns:p14="http://schemas.microsoft.com/office/powerpoint/2010/main" val="511748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1214</TotalTime>
  <Words>6193</Words>
  <Application>Microsoft Macintosh PowerPoint</Application>
  <PresentationFormat>Presentación en pantalla (4:3)</PresentationFormat>
  <Paragraphs>652</Paragraphs>
  <Slides>64</Slides>
  <Notes>34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64</vt:i4>
      </vt:variant>
    </vt:vector>
  </HeadingPairs>
  <TitlesOfParts>
    <vt:vector size="71" baseType="lpstr">
      <vt:lpstr>Calibri</vt:lpstr>
      <vt:lpstr>Calibri Light</vt:lpstr>
      <vt:lpstr>MS Mincho</vt:lpstr>
      <vt:lpstr>Times New Roman</vt:lpstr>
      <vt:lpstr>Wingdings</vt:lpstr>
      <vt:lpstr>Arial</vt:lpstr>
      <vt:lpstr>Tema de Office</vt:lpstr>
      <vt:lpstr>DIAGNÓSTICO Y PROPUESTA DE VISIÓN DE ARQUITECTURA DE SOFTWARE DE LOS NUEVOS SISTEMAS DEL OSCE</vt:lpstr>
      <vt:lpstr>Presentación de PowerPoint</vt:lpstr>
      <vt:lpstr>Diagnóstico de las arquitecturas de software</vt:lpstr>
      <vt:lpstr>Diagnóstico de las arquitecturas de software</vt:lpstr>
      <vt:lpstr>Diagnóstico de las arquitecturas de software</vt:lpstr>
      <vt:lpstr>Diagnóstico de las arquitecturas de software</vt:lpstr>
      <vt:lpstr>Diagnóstico de las arquitecturas de software</vt:lpstr>
      <vt:lpstr>Presentación de PowerPoint</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lpstr>Propuesta de la visión de arquitecturas de software para el OSCE</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Eduardo Marchena Rosales</cp:lastModifiedBy>
  <cp:revision>161</cp:revision>
  <dcterms:created xsi:type="dcterms:W3CDTF">2017-12-18T02:39:58Z</dcterms:created>
  <dcterms:modified xsi:type="dcterms:W3CDTF">2017-12-26T03:39:25Z</dcterms:modified>
</cp:coreProperties>
</file>